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4.xml" ContentType="application/vnd.openxmlformats-officedocument.theme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5.xml" ContentType="application/vnd.openxmlformats-officedocument.theme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6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theme/theme7.xml" ContentType="application/vnd.openxmlformats-officedocument.theme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theme/theme8.xml" ContentType="application/vnd.openxmlformats-officedocument.theme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theme/theme9.xml" ContentType="application/vnd.openxmlformats-officedocument.theme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theme/theme10.xml" ContentType="application/vnd.openxmlformats-officedocument.theme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theme/theme11.xml" ContentType="application/vnd.openxmlformats-officedocument.theme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82" r:id="rId1"/>
    <p:sldMasterId id="2147483694" r:id="rId2"/>
    <p:sldMasterId id="2147483709" r:id="rId3"/>
    <p:sldMasterId id="2147483721" r:id="rId4"/>
    <p:sldMasterId id="2147483733" r:id="rId5"/>
    <p:sldMasterId id="2147483748" r:id="rId6"/>
    <p:sldMasterId id="2147483760" r:id="rId7"/>
    <p:sldMasterId id="2147483772" r:id="rId8"/>
    <p:sldMasterId id="2147483787" r:id="rId9"/>
    <p:sldMasterId id="2147483799" r:id="rId10"/>
    <p:sldMasterId id="2147483811" r:id="rId11"/>
    <p:sldMasterId id="2147483826" r:id="rId12"/>
  </p:sldMasterIdLst>
  <p:notesMasterIdLst>
    <p:notesMasterId r:id="rId62"/>
  </p:notesMasterIdLst>
  <p:handoutMasterIdLst>
    <p:handoutMasterId r:id="rId63"/>
  </p:handoutMasterIdLst>
  <p:sldIdLst>
    <p:sldId id="258" r:id="rId13"/>
    <p:sldId id="259" r:id="rId14"/>
    <p:sldId id="260" r:id="rId15"/>
    <p:sldId id="261" r:id="rId16"/>
    <p:sldId id="262" r:id="rId17"/>
    <p:sldId id="263" r:id="rId18"/>
    <p:sldId id="264" r:id="rId19"/>
    <p:sldId id="265" r:id="rId20"/>
    <p:sldId id="266" r:id="rId21"/>
    <p:sldId id="267" r:id="rId22"/>
    <p:sldId id="268" r:id="rId23"/>
    <p:sldId id="269" r:id="rId24"/>
    <p:sldId id="270" r:id="rId25"/>
    <p:sldId id="271" r:id="rId26"/>
    <p:sldId id="272" r:id="rId27"/>
    <p:sldId id="273" r:id="rId28"/>
    <p:sldId id="274" r:id="rId29"/>
    <p:sldId id="275" r:id="rId30"/>
    <p:sldId id="276" r:id="rId31"/>
    <p:sldId id="277" r:id="rId32"/>
    <p:sldId id="306" r:id="rId33"/>
    <p:sldId id="278" r:id="rId34"/>
    <p:sldId id="279" r:id="rId35"/>
    <p:sldId id="280" r:id="rId36"/>
    <p:sldId id="281" r:id="rId37"/>
    <p:sldId id="282" r:id="rId38"/>
    <p:sldId id="283" r:id="rId39"/>
    <p:sldId id="305" r:id="rId40"/>
    <p:sldId id="285" r:id="rId41"/>
    <p:sldId id="286" r:id="rId42"/>
    <p:sldId id="284" r:id="rId43"/>
    <p:sldId id="287" r:id="rId44"/>
    <p:sldId id="288" r:id="rId45"/>
    <p:sldId id="289" r:id="rId46"/>
    <p:sldId id="290" r:id="rId47"/>
    <p:sldId id="291" r:id="rId48"/>
    <p:sldId id="292" r:id="rId49"/>
    <p:sldId id="304" r:id="rId50"/>
    <p:sldId id="293" r:id="rId51"/>
    <p:sldId id="294" r:id="rId52"/>
    <p:sldId id="295" r:id="rId53"/>
    <p:sldId id="296" r:id="rId54"/>
    <p:sldId id="297" r:id="rId55"/>
    <p:sldId id="298" r:id="rId56"/>
    <p:sldId id="299" r:id="rId57"/>
    <p:sldId id="307" r:id="rId58"/>
    <p:sldId id="300" r:id="rId59"/>
    <p:sldId id="302" r:id="rId60"/>
    <p:sldId id="303" r:id="rId61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08">
          <p15:clr>
            <a:srgbClr val="A4A3A4"/>
          </p15:clr>
        </p15:guide>
        <p15:guide id="2" orient="horz" pos="2820">
          <p15:clr>
            <a:srgbClr val="A4A3A4"/>
          </p15:clr>
        </p15:guide>
        <p15:guide id="3" pos="2880">
          <p15:clr>
            <a:srgbClr val="A4A3A4"/>
          </p15:clr>
        </p15:guide>
        <p15:guide id="4" pos="561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CC3300"/>
    </p:penClr>
    <p:extLst>
      <p:ext uri="{EC167BDD-8182-4AB7-AECC-EB403E3ABB37}">
        <p14:laserClr xmlns:p14="http://schemas.microsoft.com/office/powerpoint/2010/main">
          <a:srgbClr val="0000FF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5D1E4"/>
    <a:srgbClr val="3DC6DC"/>
    <a:srgbClr val="34ACC2"/>
    <a:srgbClr val="2D97AA"/>
    <a:srgbClr val="258390"/>
    <a:srgbClr val="F1213F"/>
    <a:srgbClr val="8064A2"/>
    <a:srgbClr val="6179A8"/>
    <a:srgbClr val="5EAFA6"/>
    <a:srgbClr val="5CB5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73" autoAdjust="0"/>
    <p:restoredTop sz="87580" autoAdjust="0"/>
  </p:normalViewPr>
  <p:slideViewPr>
    <p:cSldViewPr>
      <p:cViewPr>
        <p:scale>
          <a:sx n="117" d="100"/>
          <a:sy n="117" d="100"/>
        </p:scale>
        <p:origin x="952" y="296"/>
      </p:cViewPr>
      <p:guideLst>
        <p:guide orient="horz" pos="708"/>
        <p:guide orient="horz" pos="2820"/>
        <p:guide pos="2880"/>
        <p:guide pos="561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67" d="100"/>
          <a:sy n="67" d="100"/>
        </p:scale>
        <p:origin x="-3120" y="-8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.xml"/><Relationship Id="rId14" Type="http://schemas.openxmlformats.org/officeDocument/2006/relationships/slide" Target="slides/slide2.xml"/><Relationship Id="rId15" Type="http://schemas.openxmlformats.org/officeDocument/2006/relationships/slide" Target="slides/slide3.xml"/><Relationship Id="rId16" Type="http://schemas.openxmlformats.org/officeDocument/2006/relationships/slide" Target="slides/slide4.xml"/><Relationship Id="rId17" Type="http://schemas.openxmlformats.org/officeDocument/2006/relationships/slide" Target="slides/slide5.xml"/><Relationship Id="rId18" Type="http://schemas.openxmlformats.org/officeDocument/2006/relationships/slide" Target="slides/slide6.xml"/><Relationship Id="rId19" Type="http://schemas.openxmlformats.org/officeDocument/2006/relationships/slide" Target="slides/slide7.xml"/><Relationship Id="rId63" Type="http://schemas.openxmlformats.org/officeDocument/2006/relationships/handoutMaster" Target="handoutMasters/handoutMaster1.xml"/><Relationship Id="rId64" Type="http://schemas.openxmlformats.org/officeDocument/2006/relationships/presProps" Target="presProps.xml"/><Relationship Id="rId65" Type="http://schemas.openxmlformats.org/officeDocument/2006/relationships/viewProps" Target="viewProps.xml"/><Relationship Id="rId66" Type="http://schemas.openxmlformats.org/officeDocument/2006/relationships/theme" Target="theme/theme1.xml"/><Relationship Id="rId67" Type="http://schemas.openxmlformats.org/officeDocument/2006/relationships/tableStyles" Target="tableStyles.xml"/><Relationship Id="rId50" Type="http://schemas.openxmlformats.org/officeDocument/2006/relationships/slide" Target="slides/slide38.xml"/><Relationship Id="rId51" Type="http://schemas.openxmlformats.org/officeDocument/2006/relationships/slide" Target="slides/slide39.xml"/><Relationship Id="rId52" Type="http://schemas.openxmlformats.org/officeDocument/2006/relationships/slide" Target="slides/slide40.xml"/><Relationship Id="rId53" Type="http://schemas.openxmlformats.org/officeDocument/2006/relationships/slide" Target="slides/slide41.xml"/><Relationship Id="rId54" Type="http://schemas.openxmlformats.org/officeDocument/2006/relationships/slide" Target="slides/slide42.xml"/><Relationship Id="rId55" Type="http://schemas.openxmlformats.org/officeDocument/2006/relationships/slide" Target="slides/slide43.xml"/><Relationship Id="rId56" Type="http://schemas.openxmlformats.org/officeDocument/2006/relationships/slide" Target="slides/slide44.xml"/><Relationship Id="rId57" Type="http://schemas.openxmlformats.org/officeDocument/2006/relationships/slide" Target="slides/slide45.xml"/><Relationship Id="rId58" Type="http://schemas.openxmlformats.org/officeDocument/2006/relationships/slide" Target="slides/slide46.xml"/><Relationship Id="rId59" Type="http://schemas.openxmlformats.org/officeDocument/2006/relationships/slide" Target="slides/slide47.xml"/><Relationship Id="rId40" Type="http://schemas.openxmlformats.org/officeDocument/2006/relationships/slide" Target="slides/slide28.xml"/><Relationship Id="rId41" Type="http://schemas.openxmlformats.org/officeDocument/2006/relationships/slide" Target="slides/slide29.xml"/><Relationship Id="rId42" Type="http://schemas.openxmlformats.org/officeDocument/2006/relationships/slide" Target="slides/slide30.xml"/><Relationship Id="rId43" Type="http://schemas.openxmlformats.org/officeDocument/2006/relationships/slide" Target="slides/slide31.xml"/><Relationship Id="rId44" Type="http://schemas.openxmlformats.org/officeDocument/2006/relationships/slide" Target="slides/slide32.xml"/><Relationship Id="rId45" Type="http://schemas.openxmlformats.org/officeDocument/2006/relationships/slide" Target="slides/slide33.xml"/><Relationship Id="rId46" Type="http://schemas.openxmlformats.org/officeDocument/2006/relationships/slide" Target="slides/slide34.xml"/><Relationship Id="rId47" Type="http://schemas.openxmlformats.org/officeDocument/2006/relationships/slide" Target="slides/slide35.xml"/><Relationship Id="rId48" Type="http://schemas.openxmlformats.org/officeDocument/2006/relationships/slide" Target="slides/slide36.xml"/><Relationship Id="rId49" Type="http://schemas.openxmlformats.org/officeDocument/2006/relationships/slide" Target="slides/slide3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6" Type="http://schemas.openxmlformats.org/officeDocument/2006/relationships/slideMaster" Target="slideMasters/slideMaster6.xml"/><Relationship Id="rId7" Type="http://schemas.openxmlformats.org/officeDocument/2006/relationships/slideMaster" Target="slideMasters/slideMaster7.xml"/><Relationship Id="rId8" Type="http://schemas.openxmlformats.org/officeDocument/2006/relationships/slideMaster" Target="slideMasters/slideMaster8.xml"/><Relationship Id="rId9" Type="http://schemas.openxmlformats.org/officeDocument/2006/relationships/slideMaster" Target="slideMasters/slideMaster9.xml"/><Relationship Id="rId30" Type="http://schemas.openxmlformats.org/officeDocument/2006/relationships/slide" Target="slides/slide18.xml"/><Relationship Id="rId31" Type="http://schemas.openxmlformats.org/officeDocument/2006/relationships/slide" Target="slides/slide19.xml"/><Relationship Id="rId32" Type="http://schemas.openxmlformats.org/officeDocument/2006/relationships/slide" Target="slides/slide20.xml"/><Relationship Id="rId33" Type="http://schemas.openxmlformats.org/officeDocument/2006/relationships/slide" Target="slides/slide21.xml"/><Relationship Id="rId34" Type="http://schemas.openxmlformats.org/officeDocument/2006/relationships/slide" Target="slides/slide22.xml"/><Relationship Id="rId35" Type="http://schemas.openxmlformats.org/officeDocument/2006/relationships/slide" Target="slides/slide23.xml"/><Relationship Id="rId36" Type="http://schemas.openxmlformats.org/officeDocument/2006/relationships/slide" Target="slides/slide24.xml"/><Relationship Id="rId37" Type="http://schemas.openxmlformats.org/officeDocument/2006/relationships/slide" Target="slides/slide25.xml"/><Relationship Id="rId38" Type="http://schemas.openxmlformats.org/officeDocument/2006/relationships/slide" Target="slides/slide26.xml"/><Relationship Id="rId39" Type="http://schemas.openxmlformats.org/officeDocument/2006/relationships/slide" Target="slides/slide27.xml"/><Relationship Id="rId20" Type="http://schemas.openxmlformats.org/officeDocument/2006/relationships/slide" Target="slides/slide8.xml"/><Relationship Id="rId21" Type="http://schemas.openxmlformats.org/officeDocument/2006/relationships/slide" Target="slides/slide9.xml"/><Relationship Id="rId22" Type="http://schemas.openxmlformats.org/officeDocument/2006/relationships/slide" Target="slides/slide10.xml"/><Relationship Id="rId23" Type="http://schemas.openxmlformats.org/officeDocument/2006/relationships/slide" Target="slides/slide11.xml"/><Relationship Id="rId24" Type="http://schemas.openxmlformats.org/officeDocument/2006/relationships/slide" Target="slides/slide12.xml"/><Relationship Id="rId25" Type="http://schemas.openxmlformats.org/officeDocument/2006/relationships/slide" Target="slides/slide13.xml"/><Relationship Id="rId26" Type="http://schemas.openxmlformats.org/officeDocument/2006/relationships/slide" Target="slides/slide14.xml"/><Relationship Id="rId27" Type="http://schemas.openxmlformats.org/officeDocument/2006/relationships/slide" Target="slides/slide15.xml"/><Relationship Id="rId28" Type="http://schemas.openxmlformats.org/officeDocument/2006/relationships/slide" Target="slides/slide16.xml"/><Relationship Id="rId29" Type="http://schemas.openxmlformats.org/officeDocument/2006/relationships/slide" Target="slides/slide17.xml"/><Relationship Id="rId60" Type="http://schemas.openxmlformats.org/officeDocument/2006/relationships/slide" Target="slides/slide48.xml"/><Relationship Id="rId61" Type="http://schemas.openxmlformats.org/officeDocument/2006/relationships/slide" Target="slides/slide49.xml"/><Relationship Id="rId62" Type="http://schemas.openxmlformats.org/officeDocument/2006/relationships/notesMaster" Target="notesMasters/notesMaster1.xml"/><Relationship Id="rId10" Type="http://schemas.openxmlformats.org/officeDocument/2006/relationships/slideMaster" Target="slideMasters/slideMaster10.xml"/><Relationship Id="rId11" Type="http://schemas.openxmlformats.org/officeDocument/2006/relationships/slideMaster" Target="slideMasters/slideMaster11.xml"/><Relationship Id="rId12" Type="http://schemas.openxmlformats.org/officeDocument/2006/relationships/slideMaster" Target="slideMasters/slideMaster1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57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sz="1300" b="1" dirty="0" smtClean="0">
                <a:latin typeface="Arial" pitchFamily="34" charset="0"/>
                <a:cs typeface="Arial" pitchFamily="34" charset="0"/>
              </a:rPr>
              <a:t>Visual Studio Live! Washington, D.C. 2017</a:t>
            </a:r>
            <a:endParaRPr lang="en-US" sz="13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5626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94436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A2ECFD-0169-4599-A79A-8C44AB4A932C}" type="datetimeFigureOut">
              <a:rPr lang="en-US" smtClean="0"/>
              <a:pPr/>
              <a:t>6/14/17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326DE0-BACA-4EA0-B73F-CC7DC1D7F4A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6382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326DE0-BACA-4EA0-B73F-CC7DC1D7F4A1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3950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BE5AA1C-3A4A-4E86-88DD-FDD0A0056FE6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1164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326DE0-BACA-4EA0-B73F-CC7DC1D7F4A1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8200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BE5AA1C-3A4A-4E86-88DD-FDD0A0056FE6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3495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BE5AA1C-3A4A-4E86-88DD-FDD0A0056FE6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6349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Redundant code for multiple platforms is</a:t>
            </a:r>
            <a:r>
              <a:rPr lang="en-US" baseline="0" dirty="0" smtClean="0"/>
              <a:t> expensive</a:t>
            </a:r>
          </a:p>
          <a:p>
            <a:endParaRPr lang="en-US" baseline="0" dirty="0" smtClean="0"/>
          </a:p>
          <a:p>
            <a:r>
              <a:rPr lang="en-US" baseline="0" dirty="0" smtClean="0"/>
              <a:t>Removing that redundancy has an upfront cost in terms of setting up frameworks, planning and learning the frameworks.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BE5AA1C-3A4A-4E86-88DD-FDD0A0056FE6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6640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326DE0-BACA-4EA0-B73F-CC7DC1D7F4A1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3463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BE5AA1C-3A4A-4E86-88DD-FDD0A0056FE6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9272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Xamarin</a:t>
            </a:r>
            <a:r>
              <a:rPr lang="en-US" dirty="0" smtClean="0"/>
              <a:t> Android</a:t>
            </a:r>
          </a:p>
          <a:p>
            <a:r>
              <a:rPr lang="en-US" dirty="0" err="1" smtClean="0"/>
              <a:t>Xamarin</a:t>
            </a:r>
            <a:r>
              <a:rPr lang="en-US" dirty="0" smtClean="0"/>
              <a:t> iOS</a:t>
            </a:r>
          </a:p>
          <a:p>
            <a:r>
              <a:rPr lang="en-US" dirty="0" err="1" smtClean="0"/>
              <a:t>Xamarin</a:t>
            </a:r>
            <a:r>
              <a:rPr lang="en-US" dirty="0" smtClean="0"/>
              <a:t> Mac</a:t>
            </a:r>
          </a:p>
          <a:p>
            <a:r>
              <a:rPr lang="en-US" dirty="0" err="1" smtClean="0"/>
              <a:t>Xamarin</a:t>
            </a:r>
            <a:r>
              <a:rPr lang="en-US" dirty="0" smtClean="0"/>
              <a:t> Forms</a:t>
            </a:r>
          </a:p>
          <a:p>
            <a:r>
              <a:rPr lang="en-US" dirty="0" smtClean="0"/>
              <a:t>WPF</a:t>
            </a:r>
          </a:p>
          <a:p>
            <a:r>
              <a:rPr lang="en-US" dirty="0" smtClean="0"/>
              <a:t>Windows Phone 8.1</a:t>
            </a:r>
          </a:p>
          <a:p>
            <a:r>
              <a:rPr lang="en-US" dirty="0" smtClean="0"/>
              <a:t>Windows Store 8.1</a:t>
            </a:r>
          </a:p>
          <a:p>
            <a:r>
              <a:rPr lang="en-US" dirty="0" smtClean="0"/>
              <a:t>Console </a:t>
            </a:r>
          </a:p>
          <a:p>
            <a:r>
              <a:rPr lang="en-US" dirty="0" smtClean="0"/>
              <a:t>UWP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BE5AA1C-3A4A-4E86-88DD-FDD0A0056FE6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9305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BE5AA1C-3A4A-4E86-88DD-FDD0A0056FE6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9821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BE5AA1C-3A4A-4E86-88DD-FDD0A0056FE6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3311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BE5AA1C-3A4A-4E86-88DD-FDD0A0056FE6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947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326DE0-BACA-4EA0-B73F-CC7DC1D7F4A1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055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8613"/>
            <a:ext cx="7772400" cy="11017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6/14/17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7336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6/14/17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719991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5"/>
            <a:ext cx="7772400" cy="10223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79638"/>
            <a:ext cx="7772400" cy="112553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6/14/17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274277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6/14/17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610241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0938"/>
            <a:ext cx="4040188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950"/>
            <a:ext cx="4040188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150938"/>
            <a:ext cx="4041775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631950"/>
            <a:ext cx="4041775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6/14/17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85231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6/14/17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269537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6/14/17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448738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3008313" cy="87153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43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076325"/>
            <a:ext cx="3008313" cy="35179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6/14/17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045777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900"/>
            <a:ext cx="5486400" cy="6032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6/14/17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263275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6/14/17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719991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78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6/14/17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87791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8613"/>
            <a:ext cx="7772400" cy="11017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6/14/17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7336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78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6/14/17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87791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6/14/17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484299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5"/>
            <a:ext cx="7772400" cy="10223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79638"/>
            <a:ext cx="7772400" cy="112553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6/14/17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274277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6/14/17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610241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0938"/>
            <a:ext cx="4040188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950"/>
            <a:ext cx="4040188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150938"/>
            <a:ext cx="4041775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631950"/>
            <a:ext cx="4041775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6/14/17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85231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6/14/17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269537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6/14/17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448738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3008313" cy="87153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43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076325"/>
            <a:ext cx="3008313" cy="35179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6/14/17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045777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900"/>
            <a:ext cx="5486400" cy="6032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6/14/17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263275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6/14/17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719991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78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6/14/17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877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Visual Studio Live! Redmond 20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6/14/17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8801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Visual Studio Live! Redmond 20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6/14/17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8801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Visual Studio Live! Washington, D.C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6/14/17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055915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6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6/14/17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797549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6/14/17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107165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80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8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8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6/14/17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325947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6/14/17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376626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6/14/17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358416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3" y="204788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3" y="1076327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6/14/17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006577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6/14/17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675691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6/14/17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908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Visual Studio Live! Washington, D.C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6/14/17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055915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6/14/17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378019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9941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9941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9941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8613"/>
            <a:ext cx="7772400" cy="11017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6/14/17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733694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6/14/17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484299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5"/>
            <a:ext cx="7772400" cy="10223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79638"/>
            <a:ext cx="7772400" cy="112553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6/14/17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274277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6/14/17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610241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0938"/>
            <a:ext cx="4040188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950"/>
            <a:ext cx="4040188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150938"/>
            <a:ext cx="4041775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631950"/>
            <a:ext cx="4041775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6/14/17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85231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6/14/17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26953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6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6/14/17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797549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6/14/17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448738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3008313" cy="87153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43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076325"/>
            <a:ext cx="3008313" cy="35179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6/14/17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045777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900"/>
            <a:ext cx="5486400" cy="6032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6/14/17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263275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6/14/17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719991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78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6/14/17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8779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6/14/17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1071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80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8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8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6/14/17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32594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6/14/17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37662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6/14/17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35841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3" y="204788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3" y="1076327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6/14/17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0065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6/14/17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48429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6/14/17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67569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6/14/17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9083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6/14/17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37801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9941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9941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9941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8613"/>
            <a:ext cx="7772400" cy="11017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6/14/17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73369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6/14/17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48429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5"/>
            <a:ext cx="7772400" cy="10223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79638"/>
            <a:ext cx="7772400" cy="112553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6/14/17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27427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6/14/17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6102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5"/>
            <a:ext cx="7772400" cy="10223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79638"/>
            <a:ext cx="7772400" cy="112553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6/14/17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27427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0938"/>
            <a:ext cx="4040188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950"/>
            <a:ext cx="4040188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150938"/>
            <a:ext cx="4041775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631950"/>
            <a:ext cx="4041775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6/14/17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8523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6/14/17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26953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6/14/17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44873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3008313" cy="87153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43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076325"/>
            <a:ext cx="3008313" cy="35179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6/14/17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04577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900"/>
            <a:ext cx="5486400" cy="6032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6/14/17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26327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6/14/17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71999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78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6/14/17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8779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8613"/>
            <a:ext cx="7772400" cy="11017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6/14/17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73369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6/14/17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48429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5"/>
            <a:ext cx="7772400" cy="10223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79638"/>
            <a:ext cx="7772400" cy="112553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6/14/17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2742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6/14/17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61024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6/14/17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61024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0938"/>
            <a:ext cx="4040188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950"/>
            <a:ext cx="4040188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150938"/>
            <a:ext cx="4041775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631950"/>
            <a:ext cx="4041775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6/14/17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8523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6/14/17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26953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6/14/17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44873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3008313" cy="87153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43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076325"/>
            <a:ext cx="3008313" cy="35179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6/14/17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04577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900"/>
            <a:ext cx="5486400" cy="6032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6/14/17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26327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6/14/17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71999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78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6/14/17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8779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Visual Studio Live! Redmond 20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6/14/17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8801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Visual Studio Live! Washington, D.C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6/14/17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0559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0938"/>
            <a:ext cx="4040188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950"/>
            <a:ext cx="4040188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150938"/>
            <a:ext cx="4041775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631950"/>
            <a:ext cx="4041775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6/14/17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8523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6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6/14/17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79754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6/14/17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107165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80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8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8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6/14/17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325947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6/14/17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376626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6/14/17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35841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3" y="204788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3" y="1076327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6/14/17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00657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6/14/17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67569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6/14/17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90838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6/14/17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378019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9941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6/14/17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269537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9941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9941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8613"/>
            <a:ext cx="7772400" cy="11017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6/14/17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733694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6/14/17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484299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5"/>
            <a:ext cx="7772400" cy="10223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79638"/>
            <a:ext cx="7772400" cy="112553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6/14/17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274277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6/14/17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610241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0938"/>
            <a:ext cx="4040188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950"/>
            <a:ext cx="4040188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150938"/>
            <a:ext cx="4041775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631950"/>
            <a:ext cx="4041775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6/14/17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85231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6/14/17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269537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6/14/17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448738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3008313" cy="87153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43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076325"/>
            <a:ext cx="3008313" cy="35179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6/14/17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0457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6/14/17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448738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900"/>
            <a:ext cx="5486400" cy="6032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6/14/17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263275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6/14/17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719991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78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6/14/17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87791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8613"/>
            <a:ext cx="7772400" cy="11017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6/14/17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733694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6/14/17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484299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5"/>
            <a:ext cx="7772400" cy="10223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79638"/>
            <a:ext cx="7772400" cy="112553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6/14/17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274277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6/14/17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610241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0938"/>
            <a:ext cx="4040188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950"/>
            <a:ext cx="4040188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150938"/>
            <a:ext cx="4041775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631950"/>
            <a:ext cx="4041775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6/14/17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85231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6/14/17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269537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6/14/17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4487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3008313" cy="87153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43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076325"/>
            <a:ext cx="3008313" cy="35179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6/14/17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045777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3008313" cy="87153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43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076325"/>
            <a:ext cx="3008313" cy="35179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6/14/17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045777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900"/>
            <a:ext cx="5486400" cy="6032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6/14/17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263275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6/14/17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719991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78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6/14/17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87791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Visual Studio Live! Redmond 20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6/14/17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8801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Visual Studio Live! Washington, D.C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6/14/17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055915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6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6/14/17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797549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6/14/17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107165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80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8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8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6/14/17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325947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6/14/17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3766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900"/>
            <a:ext cx="5486400" cy="6032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6/14/17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263275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6/14/17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358416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3" y="204788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3" y="1076327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6/14/17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006577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6/14/17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675691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6/14/17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90838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6/14/17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378019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9941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9941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9941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8613"/>
            <a:ext cx="7772400" cy="11017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6/14/17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733694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6/14/17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484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10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9.xml"/><Relationship Id="rId12" Type="http://schemas.openxmlformats.org/officeDocument/2006/relationships/theme" Target="../theme/theme10.xml"/><Relationship Id="rId13" Type="http://schemas.openxmlformats.org/officeDocument/2006/relationships/image" Target="../media/image1.jpg"/><Relationship Id="rId1" Type="http://schemas.openxmlformats.org/officeDocument/2006/relationships/slideLayout" Target="../slideLayouts/slideLayout109.xml"/><Relationship Id="rId2" Type="http://schemas.openxmlformats.org/officeDocument/2006/relationships/slideLayout" Target="../slideLayouts/slideLayout110.xml"/><Relationship Id="rId3" Type="http://schemas.openxmlformats.org/officeDocument/2006/relationships/slideLayout" Target="../slideLayouts/slideLayout111.xml"/><Relationship Id="rId4" Type="http://schemas.openxmlformats.org/officeDocument/2006/relationships/slideLayout" Target="../slideLayouts/slideLayout112.xml"/><Relationship Id="rId5" Type="http://schemas.openxmlformats.org/officeDocument/2006/relationships/slideLayout" Target="../slideLayouts/slideLayout113.xml"/><Relationship Id="rId6" Type="http://schemas.openxmlformats.org/officeDocument/2006/relationships/slideLayout" Target="../slideLayouts/slideLayout114.xml"/><Relationship Id="rId7" Type="http://schemas.openxmlformats.org/officeDocument/2006/relationships/slideLayout" Target="../slideLayouts/slideLayout115.xml"/><Relationship Id="rId8" Type="http://schemas.openxmlformats.org/officeDocument/2006/relationships/slideLayout" Target="../slideLayouts/slideLayout116.xml"/><Relationship Id="rId9" Type="http://schemas.openxmlformats.org/officeDocument/2006/relationships/slideLayout" Target="../slideLayouts/slideLayout117.xml"/><Relationship Id="rId10" Type="http://schemas.openxmlformats.org/officeDocument/2006/relationships/slideLayout" Target="../slideLayouts/slideLayout118.xml"/></Relationships>
</file>

<file path=ppt/slideMasters/_rels/slideMaster1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theme" Target="../theme/theme11.xml"/><Relationship Id="rId16" Type="http://schemas.openxmlformats.org/officeDocument/2006/relationships/image" Target="../media/image1.jpg"/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/Relationships>
</file>

<file path=ppt/slideMasters/_rels/slideMaster1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44.xml"/><Relationship Id="rId12" Type="http://schemas.openxmlformats.org/officeDocument/2006/relationships/theme" Target="../theme/theme12.xml"/><Relationship Id="rId13" Type="http://schemas.openxmlformats.org/officeDocument/2006/relationships/image" Target="../media/image1.jpg"/><Relationship Id="rId1" Type="http://schemas.openxmlformats.org/officeDocument/2006/relationships/slideLayout" Target="../slideLayouts/slideLayout134.xml"/><Relationship Id="rId2" Type="http://schemas.openxmlformats.org/officeDocument/2006/relationships/slideLayout" Target="../slideLayouts/slideLayout135.xml"/><Relationship Id="rId3" Type="http://schemas.openxmlformats.org/officeDocument/2006/relationships/slideLayout" Target="../slideLayouts/slideLayout136.xml"/><Relationship Id="rId4" Type="http://schemas.openxmlformats.org/officeDocument/2006/relationships/slideLayout" Target="../slideLayouts/slideLayout137.xml"/><Relationship Id="rId5" Type="http://schemas.openxmlformats.org/officeDocument/2006/relationships/slideLayout" Target="../slideLayouts/slideLayout138.xml"/><Relationship Id="rId6" Type="http://schemas.openxmlformats.org/officeDocument/2006/relationships/slideLayout" Target="../slideLayouts/slideLayout139.xml"/><Relationship Id="rId7" Type="http://schemas.openxmlformats.org/officeDocument/2006/relationships/slideLayout" Target="../slideLayouts/slideLayout140.xml"/><Relationship Id="rId8" Type="http://schemas.openxmlformats.org/officeDocument/2006/relationships/slideLayout" Target="../slideLayouts/slideLayout141.xml"/><Relationship Id="rId9" Type="http://schemas.openxmlformats.org/officeDocument/2006/relationships/slideLayout" Target="../slideLayouts/slideLayout142.xml"/><Relationship Id="rId10" Type="http://schemas.openxmlformats.org/officeDocument/2006/relationships/slideLayout" Target="../slideLayouts/slideLayout143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5.xml"/><Relationship Id="rId15" Type="http://schemas.openxmlformats.org/officeDocument/2006/relationships/theme" Target="../theme/theme2.xml"/><Relationship Id="rId16" Type="http://schemas.openxmlformats.org/officeDocument/2006/relationships/image" Target="../media/image1.jpg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6.xml"/><Relationship Id="rId12" Type="http://schemas.openxmlformats.org/officeDocument/2006/relationships/theme" Target="../theme/theme3.xml"/><Relationship Id="rId13" Type="http://schemas.openxmlformats.org/officeDocument/2006/relationships/image" Target="../media/image1.jpg"/><Relationship Id="rId1" Type="http://schemas.openxmlformats.org/officeDocument/2006/relationships/slideLayout" Target="../slideLayouts/slideLayout26.xml"/><Relationship Id="rId2" Type="http://schemas.openxmlformats.org/officeDocument/2006/relationships/slideLayout" Target="../slideLayouts/slideLayout27.xml"/><Relationship Id="rId3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9.xml"/><Relationship Id="rId5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2.xml"/><Relationship Id="rId8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35.xml"/></Relationships>
</file>

<file path=ppt/slideMasters/_rels/slideMaster4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47.xml"/><Relationship Id="rId12" Type="http://schemas.openxmlformats.org/officeDocument/2006/relationships/theme" Target="../theme/theme4.xml"/><Relationship Id="rId13" Type="http://schemas.openxmlformats.org/officeDocument/2006/relationships/image" Target="../media/image1.jpg"/><Relationship Id="rId1" Type="http://schemas.openxmlformats.org/officeDocument/2006/relationships/slideLayout" Target="../slideLayouts/slideLayout37.xml"/><Relationship Id="rId2" Type="http://schemas.openxmlformats.org/officeDocument/2006/relationships/slideLayout" Target="../slideLayouts/slideLayout38.xml"/><Relationship Id="rId3" Type="http://schemas.openxmlformats.org/officeDocument/2006/relationships/slideLayout" Target="../slideLayouts/slideLayout39.xml"/><Relationship Id="rId4" Type="http://schemas.openxmlformats.org/officeDocument/2006/relationships/slideLayout" Target="../slideLayouts/slideLayout40.xml"/><Relationship Id="rId5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3.xml"/><Relationship Id="rId8" Type="http://schemas.openxmlformats.org/officeDocument/2006/relationships/slideLayout" Target="../slideLayouts/slideLayout44.xml"/><Relationship Id="rId9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46.xml"/></Relationships>
</file>

<file path=ppt/slideMasters/_rels/slideMaster5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0.xml"/><Relationship Id="rId14" Type="http://schemas.openxmlformats.org/officeDocument/2006/relationships/slideLayout" Target="../slideLayouts/slideLayout61.xml"/><Relationship Id="rId15" Type="http://schemas.openxmlformats.org/officeDocument/2006/relationships/theme" Target="../theme/theme5.xml"/><Relationship Id="rId16" Type="http://schemas.openxmlformats.org/officeDocument/2006/relationships/image" Target="../media/image1.jpg"/><Relationship Id="rId1" Type="http://schemas.openxmlformats.org/officeDocument/2006/relationships/slideLayout" Target="../slideLayouts/slideLayout48.xml"/><Relationship Id="rId2" Type="http://schemas.openxmlformats.org/officeDocument/2006/relationships/slideLayout" Target="../slideLayouts/slideLayout49.xml"/><Relationship Id="rId3" Type="http://schemas.openxmlformats.org/officeDocument/2006/relationships/slideLayout" Target="../slideLayouts/slideLayout50.xml"/><Relationship Id="rId4" Type="http://schemas.openxmlformats.org/officeDocument/2006/relationships/slideLayout" Target="../slideLayouts/slideLayout51.xml"/><Relationship Id="rId5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4.xml"/><Relationship Id="rId8" Type="http://schemas.openxmlformats.org/officeDocument/2006/relationships/slideLayout" Target="../slideLayouts/slideLayout55.xml"/><Relationship Id="rId9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7.xml"/></Relationships>
</file>

<file path=ppt/slideMasters/_rels/slideMaster6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72.xml"/><Relationship Id="rId12" Type="http://schemas.openxmlformats.org/officeDocument/2006/relationships/theme" Target="../theme/theme6.xml"/><Relationship Id="rId13" Type="http://schemas.openxmlformats.org/officeDocument/2006/relationships/image" Target="../media/image1.jpg"/><Relationship Id="rId1" Type="http://schemas.openxmlformats.org/officeDocument/2006/relationships/slideLayout" Target="../slideLayouts/slideLayout62.xml"/><Relationship Id="rId2" Type="http://schemas.openxmlformats.org/officeDocument/2006/relationships/slideLayout" Target="../slideLayouts/slideLayout63.xml"/><Relationship Id="rId3" Type="http://schemas.openxmlformats.org/officeDocument/2006/relationships/slideLayout" Target="../slideLayouts/slideLayout64.xml"/><Relationship Id="rId4" Type="http://schemas.openxmlformats.org/officeDocument/2006/relationships/slideLayout" Target="../slideLayouts/slideLayout65.xml"/><Relationship Id="rId5" Type="http://schemas.openxmlformats.org/officeDocument/2006/relationships/slideLayout" Target="../slideLayouts/slideLayout66.xml"/><Relationship Id="rId6" Type="http://schemas.openxmlformats.org/officeDocument/2006/relationships/slideLayout" Target="../slideLayouts/slideLayout67.xml"/><Relationship Id="rId7" Type="http://schemas.openxmlformats.org/officeDocument/2006/relationships/slideLayout" Target="../slideLayouts/slideLayout68.xml"/><Relationship Id="rId8" Type="http://schemas.openxmlformats.org/officeDocument/2006/relationships/slideLayout" Target="../slideLayouts/slideLayout69.xml"/><Relationship Id="rId9" Type="http://schemas.openxmlformats.org/officeDocument/2006/relationships/slideLayout" Target="../slideLayouts/slideLayout70.xml"/><Relationship Id="rId10" Type="http://schemas.openxmlformats.org/officeDocument/2006/relationships/slideLayout" Target="../slideLayouts/slideLayout71.xml"/></Relationships>
</file>

<file path=ppt/slideMasters/_rels/slideMaster7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83.xml"/><Relationship Id="rId12" Type="http://schemas.openxmlformats.org/officeDocument/2006/relationships/theme" Target="../theme/theme7.xml"/><Relationship Id="rId13" Type="http://schemas.openxmlformats.org/officeDocument/2006/relationships/image" Target="../media/image1.jpg"/><Relationship Id="rId1" Type="http://schemas.openxmlformats.org/officeDocument/2006/relationships/slideLayout" Target="../slideLayouts/slideLayout73.xml"/><Relationship Id="rId2" Type="http://schemas.openxmlformats.org/officeDocument/2006/relationships/slideLayout" Target="../slideLayouts/slideLayout74.xml"/><Relationship Id="rId3" Type="http://schemas.openxmlformats.org/officeDocument/2006/relationships/slideLayout" Target="../slideLayouts/slideLayout75.xml"/><Relationship Id="rId4" Type="http://schemas.openxmlformats.org/officeDocument/2006/relationships/slideLayout" Target="../slideLayouts/slideLayout76.xml"/><Relationship Id="rId5" Type="http://schemas.openxmlformats.org/officeDocument/2006/relationships/slideLayout" Target="../slideLayouts/slideLayout77.xml"/><Relationship Id="rId6" Type="http://schemas.openxmlformats.org/officeDocument/2006/relationships/slideLayout" Target="../slideLayouts/slideLayout78.xml"/><Relationship Id="rId7" Type="http://schemas.openxmlformats.org/officeDocument/2006/relationships/slideLayout" Target="../slideLayouts/slideLayout79.xml"/><Relationship Id="rId8" Type="http://schemas.openxmlformats.org/officeDocument/2006/relationships/slideLayout" Target="../slideLayouts/slideLayout80.xml"/><Relationship Id="rId9" Type="http://schemas.openxmlformats.org/officeDocument/2006/relationships/slideLayout" Target="../slideLayouts/slideLayout81.xml"/><Relationship Id="rId10" Type="http://schemas.openxmlformats.org/officeDocument/2006/relationships/slideLayout" Target="../slideLayouts/slideLayout82.xml"/></Relationships>
</file>

<file path=ppt/slideMasters/_rels/slideMaster8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94.xml"/><Relationship Id="rId12" Type="http://schemas.openxmlformats.org/officeDocument/2006/relationships/slideLayout" Target="../slideLayouts/slideLayout95.xml"/><Relationship Id="rId13" Type="http://schemas.openxmlformats.org/officeDocument/2006/relationships/slideLayout" Target="../slideLayouts/slideLayout96.xml"/><Relationship Id="rId14" Type="http://schemas.openxmlformats.org/officeDocument/2006/relationships/slideLayout" Target="../slideLayouts/slideLayout97.xml"/><Relationship Id="rId15" Type="http://schemas.openxmlformats.org/officeDocument/2006/relationships/theme" Target="../theme/theme8.xml"/><Relationship Id="rId16" Type="http://schemas.openxmlformats.org/officeDocument/2006/relationships/image" Target="../media/image1.jpg"/><Relationship Id="rId1" Type="http://schemas.openxmlformats.org/officeDocument/2006/relationships/slideLayout" Target="../slideLayouts/slideLayout84.xml"/><Relationship Id="rId2" Type="http://schemas.openxmlformats.org/officeDocument/2006/relationships/slideLayout" Target="../slideLayouts/slideLayout85.xml"/><Relationship Id="rId3" Type="http://schemas.openxmlformats.org/officeDocument/2006/relationships/slideLayout" Target="../slideLayouts/slideLayout86.xml"/><Relationship Id="rId4" Type="http://schemas.openxmlformats.org/officeDocument/2006/relationships/slideLayout" Target="../slideLayouts/slideLayout87.xml"/><Relationship Id="rId5" Type="http://schemas.openxmlformats.org/officeDocument/2006/relationships/slideLayout" Target="../slideLayouts/slideLayout88.xml"/><Relationship Id="rId6" Type="http://schemas.openxmlformats.org/officeDocument/2006/relationships/slideLayout" Target="../slideLayouts/slideLayout89.xml"/><Relationship Id="rId7" Type="http://schemas.openxmlformats.org/officeDocument/2006/relationships/slideLayout" Target="../slideLayouts/slideLayout90.xml"/><Relationship Id="rId8" Type="http://schemas.openxmlformats.org/officeDocument/2006/relationships/slideLayout" Target="../slideLayouts/slideLayout91.xml"/><Relationship Id="rId9" Type="http://schemas.openxmlformats.org/officeDocument/2006/relationships/slideLayout" Target="../slideLayouts/slideLayout92.xml"/><Relationship Id="rId10" Type="http://schemas.openxmlformats.org/officeDocument/2006/relationships/slideLayout" Target="../slideLayouts/slideLayout93.xml"/></Relationships>
</file>

<file path=ppt/slideMasters/_rels/slideMaster9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08.xml"/><Relationship Id="rId12" Type="http://schemas.openxmlformats.org/officeDocument/2006/relationships/theme" Target="../theme/theme9.xml"/><Relationship Id="rId13" Type="http://schemas.openxmlformats.org/officeDocument/2006/relationships/image" Target="../media/image1.jpg"/><Relationship Id="rId1" Type="http://schemas.openxmlformats.org/officeDocument/2006/relationships/slideLayout" Target="../slideLayouts/slideLayout98.xml"/><Relationship Id="rId2" Type="http://schemas.openxmlformats.org/officeDocument/2006/relationships/slideLayout" Target="../slideLayouts/slideLayout99.xml"/><Relationship Id="rId3" Type="http://schemas.openxmlformats.org/officeDocument/2006/relationships/slideLayout" Target="../slideLayouts/slideLayout100.xml"/><Relationship Id="rId4" Type="http://schemas.openxmlformats.org/officeDocument/2006/relationships/slideLayout" Target="../slideLayouts/slideLayout101.xml"/><Relationship Id="rId5" Type="http://schemas.openxmlformats.org/officeDocument/2006/relationships/slideLayout" Target="../slideLayouts/slideLayout102.xml"/><Relationship Id="rId6" Type="http://schemas.openxmlformats.org/officeDocument/2006/relationships/slideLayout" Target="../slideLayouts/slideLayout103.xml"/><Relationship Id="rId7" Type="http://schemas.openxmlformats.org/officeDocument/2006/relationships/slideLayout" Target="../slideLayouts/slideLayout104.xml"/><Relationship Id="rId8" Type="http://schemas.openxmlformats.org/officeDocument/2006/relationships/slideLayout" Target="../slideLayouts/slideLayout105.xml"/><Relationship Id="rId9" Type="http://schemas.openxmlformats.org/officeDocument/2006/relationships/slideLayout" Target="../slideLayouts/slideLayout106.xml"/><Relationship Id="rId10" Type="http://schemas.openxmlformats.org/officeDocument/2006/relationships/slideLayout" Target="../slideLayouts/slideLayout10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88F999-7A4E-6B4F-9FED-EF75B73AD044}" type="datetimeFigureOut">
              <a:rPr lang="en-US" smtClean="0"/>
              <a:t>6/14/17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9381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88F999-7A4E-6B4F-9FED-EF75B73AD044}" type="datetimeFigureOut">
              <a:rPr lang="en-US" smtClean="0"/>
              <a:t>6/14/17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9381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0" r:id="rId1"/>
    <p:sldLayoutId id="2147483801" r:id="rId2"/>
    <p:sldLayoutId id="2147483802" r:id="rId3"/>
    <p:sldLayoutId id="2147483803" r:id="rId4"/>
    <p:sldLayoutId id="2147483804" r:id="rId5"/>
    <p:sldLayoutId id="2147483805" r:id="rId6"/>
    <p:sldLayoutId id="2147483806" r:id="rId7"/>
    <p:sldLayoutId id="2147483807" r:id="rId8"/>
    <p:sldLayoutId id="2147483808" r:id="rId9"/>
    <p:sldLayoutId id="2147483809" r:id="rId10"/>
    <p:sldLayoutId id="2147483810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6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80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E51E94-D08C-431E-88FC-7EB62E529A19}" type="datetimeFigureOut">
              <a:rPr lang="en-US" smtClean="0"/>
              <a:pPr/>
              <a:t>6/14/17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26416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  <p:sldLayoutId id="2147483822" r:id="rId11"/>
    <p:sldLayoutId id="2147483823" r:id="rId12"/>
    <p:sldLayoutId id="2147483824" r:id="rId13"/>
    <p:sldLayoutId id="2147483825" r:id="rId14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88F999-7A4E-6B4F-9FED-EF75B73AD044}" type="datetimeFigureOut">
              <a:rPr lang="en-US" smtClean="0"/>
              <a:t>6/14/17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9381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7" r:id="rId1"/>
    <p:sldLayoutId id="2147483828" r:id="rId2"/>
    <p:sldLayoutId id="2147483829" r:id="rId3"/>
    <p:sldLayoutId id="2147483830" r:id="rId4"/>
    <p:sldLayoutId id="2147483831" r:id="rId5"/>
    <p:sldLayoutId id="2147483832" r:id="rId6"/>
    <p:sldLayoutId id="2147483833" r:id="rId7"/>
    <p:sldLayoutId id="2147483834" r:id="rId8"/>
    <p:sldLayoutId id="2147483835" r:id="rId9"/>
    <p:sldLayoutId id="2147483836" r:id="rId10"/>
    <p:sldLayoutId id="2147483837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6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80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E51E94-D08C-431E-88FC-7EB62E529A19}" type="datetimeFigureOut">
              <a:rPr lang="en-US" smtClean="0"/>
              <a:pPr/>
              <a:t>6/14/17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26416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  <p:sldLayoutId id="2147483706" r:id="rId12"/>
    <p:sldLayoutId id="2147483707" r:id="rId13"/>
    <p:sldLayoutId id="2147483708" r:id="rId14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88F999-7A4E-6B4F-9FED-EF75B73AD044}" type="datetimeFigureOut">
              <a:rPr lang="en-US" smtClean="0"/>
              <a:t>6/14/17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9381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88F999-7A4E-6B4F-9FED-EF75B73AD044}" type="datetimeFigureOut">
              <a:rPr lang="en-US" smtClean="0"/>
              <a:t>6/14/17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9381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23" r:id="rId2"/>
    <p:sldLayoutId id="2147483724" r:id="rId3"/>
    <p:sldLayoutId id="2147483725" r:id="rId4"/>
    <p:sldLayoutId id="2147483726" r:id="rId5"/>
    <p:sldLayoutId id="2147483727" r:id="rId6"/>
    <p:sldLayoutId id="2147483728" r:id="rId7"/>
    <p:sldLayoutId id="2147483729" r:id="rId8"/>
    <p:sldLayoutId id="2147483730" r:id="rId9"/>
    <p:sldLayoutId id="2147483731" r:id="rId10"/>
    <p:sldLayoutId id="2147483732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6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80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E51E94-D08C-431E-88FC-7EB62E529A19}" type="datetimeFigureOut">
              <a:rPr lang="en-US" smtClean="0"/>
              <a:pPr/>
              <a:t>6/14/17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26416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4" r:id="rId1"/>
    <p:sldLayoutId id="2147483735" r:id="rId2"/>
    <p:sldLayoutId id="2147483736" r:id="rId3"/>
    <p:sldLayoutId id="2147483737" r:id="rId4"/>
    <p:sldLayoutId id="2147483738" r:id="rId5"/>
    <p:sldLayoutId id="2147483739" r:id="rId6"/>
    <p:sldLayoutId id="2147483740" r:id="rId7"/>
    <p:sldLayoutId id="2147483741" r:id="rId8"/>
    <p:sldLayoutId id="2147483742" r:id="rId9"/>
    <p:sldLayoutId id="2147483743" r:id="rId10"/>
    <p:sldLayoutId id="2147483744" r:id="rId11"/>
    <p:sldLayoutId id="2147483745" r:id="rId12"/>
    <p:sldLayoutId id="2147483746" r:id="rId13"/>
    <p:sldLayoutId id="2147483747" r:id="rId14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88F999-7A4E-6B4F-9FED-EF75B73AD044}" type="datetimeFigureOut">
              <a:rPr lang="en-US" smtClean="0"/>
              <a:t>6/14/17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9381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9" r:id="rId1"/>
    <p:sldLayoutId id="2147483750" r:id="rId2"/>
    <p:sldLayoutId id="2147483751" r:id="rId3"/>
    <p:sldLayoutId id="2147483752" r:id="rId4"/>
    <p:sldLayoutId id="2147483753" r:id="rId5"/>
    <p:sldLayoutId id="2147483754" r:id="rId6"/>
    <p:sldLayoutId id="2147483755" r:id="rId7"/>
    <p:sldLayoutId id="2147483756" r:id="rId8"/>
    <p:sldLayoutId id="2147483757" r:id="rId9"/>
    <p:sldLayoutId id="2147483758" r:id="rId10"/>
    <p:sldLayoutId id="21474837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88F999-7A4E-6B4F-9FED-EF75B73AD044}" type="datetimeFigureOut">
              <a:rPr lang="en-US" smtClean="0"/>
              <a:t>6/14/17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9381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1" r:id="rId1"/>
    <p:sldLayoutId id="2147483762" r:id="rId2"/>
    <p:sldLayoutId id="2147483763" r:id="rId3"/>
    <p:sldLayoutId id="2147483764" r:id="rId4"/>
    <p:sldLayoutId id="2147483765" r:id="rId5"/>
    <p:sldLayoutId id="2147483766" r:id="rId6"/>
    <p:sldLayoutId id="2147483767" r:id="rId7"/>
    <p:sldLayoutId id="2147483768" r:id="rId8"/>
    <p:sldLayoutId id="2147483769" r:id="rId9"/>
    <p:sldLayoutId id="2147483770" r:id="rId10"/>
    <p:sldLayoutId id="2147483771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6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80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E51E94-D08C-431E-88FC-7EB62E529A19}" type="datetimeFigureOut">
              <a:rPr lang="en-US" smtClean="0"/>
              <a:pPr/>
              <a:t>6/14/17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26416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73" r:id="rId1"/>
    <p:sldLayoutId id="2147483774" r:id="rId2"/>
    <p:sldLayoutId id="2147483775" r:id="rId3"/>
    <p:sldLayoutId id="2147483776" r:id="rId4"/>
    <p:sldLayoutId id="2147483777" r:id="rId5"/>
    <p:sldLayoutId id="2147483778" r:id="rId6"/>
    <p:sldLayoutId id="2147483779" r:id="rId7"/>
    <p:sldLayoutId id="2147483780" r:id="rId8"/>
    <p:sldLayoutId id="2147483781" r:id="rId9"/>
    <p:sldLayoutId id="2147483782" r:id="rId10"/>
    <p:sldLayoutId id="2147483783" r:id="rId11"/>
    <p:sldLayoutId id="2147483784" r:id="rId12"/>
    <p:sldLayoutId id="2147483785" r:id="rId13"/>
    <p:sldLayoutId id="2147483786" r:id="rId14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88F999-7A4E-6B4F-9FED-EF75B73AD044}" type="datetimeFigureOut">
              <a:rPr lang="en-US" smtClean="0"/>
              <a:t>6/14/17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9381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8" r:id="rId1"/>
    <p:sldLayoutId id="2147483789" r:id="rId2"/>
    <p:sldLayoutId id="2147483790" r:id="rId3"/>
    <p:sldLayoutId id="2147483791" r:id="rId4"/>
    <p:sldLayoutId id="2147483792" r:id="rId5"/>
    <p:sldLayoutId id="2147483793" r:id="rId6"/>
    <p:sldLayoutId id="2147483794" r:id="rId7"/>
    <p:sldLayoutId id="2147483795" r:id="rId8"/>
    <p:sldLayoutId id="2147483796" r:id="rId9"/>
    <p:sldLayoutId id="2147483797" r:id="rId10"/>
    <p:sldLayoutId id="2147483798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4.xml"/><Relationship Id="rId2" Type="http://schemas.openxmlformats.org/officeDocument/2006/relationships/notesSlide" Target="../notesSlides/notesSlide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4.tiff"/><Relationship Id="rId1" Type="http://schemas.openxmlformats.org/officeDocument/2006/relationships/slideLayout" Target="../slideLayouts/slideLayout74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4.xml"/><Relationship Id="rId2" Type="http://schemas.openxmlformats.org/officeDocument/2006/relationships/notesSlide" Target="../notesSlides/notesSlide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4.xml"/><Relationship Id="rId2" Type="http://schemas.openxmlformats.org/officeDocument/2006/relationships/notesSlide" Target="../notesSlides/notesSlide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4.xml"/><Relationship Id="rId2" Type="http://schemas.openxmlformats.org/officeDocument/2006/relationships/notesSlide" Target="../notesSlides/notesSlide9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4.xml"/><Relationship Id="rId2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4.xml"/><Relationship Id="rId2" Type="http://schemas.openxmlformats.org/officeDocument/2006/relationships/notesSlide" Target="../notesSlides/notesSlide10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4.xml"/><Relationship Id="rId2" Type="http://schemas.openxmlformats.org/officeDocument/2006/relationships/notesSlide" Target="../notesSlides/notesSlide1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4.xml"/><Relationship Id="rId2" Type="http://schemas.openxmlformats.org/officeDocument/2006/relationships/notesSlide" Target="../notesSlides/notesSlide1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4.xml"/><Relationship Id="rId2" Type="http://schemas.openxmlformats.org/officeDocument/2006/relationships/notesSlide" Target="../notesSlides/notesSlide1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4.xml"/><Relationship Id="rId2" Type="http://schemas.openxmlformats.org/officeDocument/2006/relationships/hyperlink" Target="mailto:kevinf@magenic.com" TargetMode="External"/><Relationship Id="rId3" Type="http://schemas.openxmlformats.org/officeDocument/2006/relationships/hyperlink" Target="http://windingroadway.blogspot.com/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4.xml"/><Relationship Id="rId2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4.xml"/><Relationship Id="rId2" Type="http://schemas.openxmlformats.org/officeDocument/2006/relationships/notesSlide" Target="../notesSlides/notesSlide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4" Type="http://schemas.openxmlformats.org/officeDocument/2006/relationships/image" Target="../media/image7.tiff"/><Relationship Id="rId5" Type="http://schemas.openxmlformats.org/officeDocument/2006/relationships/image" Target="../media/image8.tiff"/><Relationship Id="rId6" Type="http://schemas.openxmlformats.org/officeDocument/2006/relationships/image" Target="../media/image9.tiff"/><Relationship Id="rId7" Type="http://schemas.openxmlformats.org/officeDocument/2006/relationships/image" Target="../media/image10.tiff"/><Relationship Id="rId8" Type="http://schemas.openxmlformats.org/officeDocument/2006/relationships/image" Target="../media/image11.tiff"/><Relationship Id="rId9" Type="http://schemas.openxmlformats.org/officeDocument/2006/relationships/image" Target="../media/image12.tiff"/><Relationship Id="rId10" Type="http://schemas.openxmlformats.org/officeDocument/2006/relationships/image" Target="../media/image13.tiff"/><Relationship Id="rId1" Type="http://schemas.openxmlformats.org/officeDocument/2006/relationships/slideLayout" Target="../slideLayouts/slideLayout74.xml"/><Relationship Id="rId2" Type="http://schemas.openxmlformats.org/officeDocument/2006/relationships/notesSlide" Target="../notesSlides/notesSlide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4022725" y="2571750"/>
            <a:ext cx="3987800" cy="129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5923" tIns="42962" rIns="85923" bIns="42962"/>
          <a:lstStyle/>
          <a:p>
            <a:pPr algn="r" eaLnBrk="1" hangingPunct="1">
              <a:defRPr/>
            </a:pPr>
            <a:r>
              <a:rPr lang="en-US" sz="3200" b="1" dirty="0" smtClean="0">
                <a:solidFill>
                  <a:schemeClr val="bg1">
                    <a:lumMod val="85000"/>
                  </a:schemeClr>
                </a:solidFill>
                <a:latin typeface="Arial" charset="0"/>
                <a:cs typeface="+mn-cs"/>
              </a:rPr>
              <a:t>Kevin Ford</a:t>
            </a:r>
            <a:endParaRPr lang="en-US" sz="2800" b="1" dirty="0">
              <a:solidFill>
                <a:schemeClr val="bg1">
                  <a:lumMod val="85000"/>
                </a:schemeClr>
              </a:solidFill>
              <a:latin typeface="Arial" charset="0"/>
              <a:cs typeface="+mn-cs"/>
            </a:endParaRPr>
          </a:p>
          <a:p>
            <a:pPr algn="r">
              <a:defRPr/>
            </a:pPr>
            <a:r>
              <a:rPr lang="en-US" sz="2400" b="1" dirty="0" smtClean="0">
                <a:solidFill>
                  <a:schemeClr val="bg1">
                    <a:lumMod val="85000"/>
                  </a:schemeClr>
                </a:solidFill>
                <a:latin typeface="Arial" charset="0"/>
              </a:rPr>
              <a:t>Mobile Practice Lead</a:t>
            </a:r>
          </a:p>
          <a:p>
            <a:pPr algn="r">
              <a:defRPr/>
            </a:pPr>
            <a:r>
              <a:rPr lang="en-US" sz="2400" b="1" dirty="0" err="1" smtClean="0">
                <a:solidFill>
                  <a:schemeClr val="bg1">
                    <a:lumMod val="85000"/>
                  </a:schemeClr>
                </a:solidFill>
                <a:latin typeface="Arial" charset="0"/>
              </a:rPr>
              <a:t>Magenic</a:t>
            </a:r>
            <a:endParaRPr lang="en-US" sz="2400" b="1" dirty="0" smtClean="0">
              <a:solidFill>
                <a:schemeClr val="bg1">
                  <a:lumMod val="85000"/>
                </a:schemeClr>
              </a:solidFill>
              <a:latin typeface="Arial" charset="0"/>
            </a:endParaRPr>
          </a:p>
          <a:p>
            <a:pPr eaLnBrk="1" hangingPunct="1">
              <a:defRPr/>
            </a:pPr>
            <a:endParaRPr lang="en-US" b="1" dirty="0">
              <a:solidFill>
                <a:schemeClr val="bg1">
                  <a:lumMod val="85000"/>
                </a:schemeClr>
              </a:solidFill>
              <a:latin typeface="Arial" charset="0"/>
              <a:cs typeface="+mn-cs"/>
            </a:endParaRPr>
          </a:p>
          <a:p>
            <a:pPr eaLnBrk="1" hangingPunct="1">
              <a:defRPr/>
            </a:pPr>
            <a:endParaRPr lang="en-US" sz="1400" dirty="0">
              <a:solidFill>
                <a:srgbClr val="1F497D"/>
              </a:solidFill>
              <a:latin typeface="Times New Roman" pitchFamily="28" charset="0"/>
              <a:cs typeface="+mn-cs"/>
            </a:endParaRPr>
          </a:p>
        </p:txBody>
      </p:sp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4410077" y="3982819"/>
            <a:ext cx="3667123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9pPr>
          </a:lstStyle>
          <a:p>
            <a:pPr algn="r"/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Arial" charset="0"/>
              </a:rPr>
              <a:t>Level: </a:t>
            </a:r>
            <a:r>
              <a:rPr lang="en-US" sz="2000" dirty="0" smtClean="0">
                <a:solidFill>
                  <a:schemeClr val="bg1">
                    <a:lumMod val="85000"/>
                  </a:schemeClr>
                </a:solidFill>
                <a:latin typeface="Arial" charset="0"/>
              </a:rPr>
              <a:t>Intermediate</a:t>
            </a:r>
            <a:endParaRPr lang="en-US" b="1" dirty="0">
              <a:solidFill>
                <a:schemeClr val="accent1"/>
              </a:solidFill>
              <a:latin typeface="Arial" charset="0"/>
            </a:endParaRP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381000" y="1289050"/>
            <a:ext cx="7620000" cy="1130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292100"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vert="horz" wrap="square" lIns="90379" tIns="44448" rIns="90379" bIns="44448" numCol="1" anchor="ctr" anchorCtr="0" compatLnSpc="1">
            <a:prstTxWarp prst="textNoShape">
              <a:avLst/>
            </a:prstTxWarp>
          </a:bodyPr>
          <a:lstStyle>
            <a:lvl1pPr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28" charset="0"/>
              </a:defRPr>
            </a:lvl2pPr>
            <a:lvl3pPr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28" charset="0"/>
              </a:defRPr>
            </a:lvl3pPr>
            <a:lvl4pPr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28" charset="0"/>
              </a:defRPr>
            </a:lvl4pPr>
            <a:lvl5pPr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28" charset="0"/>
              </a:defRPr>
            </a:lvl5pPr>
            <a:lvl6pPr marL="457200"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28" charset="0"/>
              </a:defRPr>
            </a:lvl6pPr>
            <a:lvl7pPr marL="914400"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28" charset="0"/>
              </a:defRPr>
            </a:lvl7pPr>
            <a:lvl8pPr marL="1371600"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28" charset="0"/>
              </a:defRPr>
            </a:lvl8pPr>
            <a:lvl9pPr marL="1828800"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28" charset="0"/>
              </a:defRPr>
            </a:lvl9pPr>
          </a:lstStyle>
          <a:p>
            <a:pPr algn="r">
              <a:lnSpc>
                <a:spcPct val="80000"/>
              </a:lnSpc>
              <a:defRPr/>
            </a:pPr>
            <a:r>
              <a:rPr lang="en-US" sz="4400" b="1" dirty="0">
                <a:solidFill>
                  <a:srgbClr val="FFFF00"/>
                </a:solidFill>
                <a:effectLst/>
              </a:rPr>
              <a:t>Implementing the </a:t>
            </a:r>
            <a:r>
              <a:rPr lang="en-US" sz="4400" b="1" dirty="0" err="1">
                <a:solidFill>
                  <a:srgbClr val="FFFF00"/>
                </a:solidFill>
                <a:effectLst/>
              </a:rPr>
              <a:t>Mvvm</a:t>
            </a:r>
            <a:r>
              <a:rPr lang="en-US" sz="4400" b="1" dirty="0">
                <a:solidFill>
                  <a:srgbClr val="FFFF00"/>
                </a:solidFill>
                <a:effectLst/>
              </a:rPr>
              <a:t> Pattern in Your </a:t>
            </a:r>
            <a:r>
              <a:rPr lang="en-US" sz="4400" b="1" dirty="0" err="1">
                <a:solidFill>
                  <a:srgbClr val="FFFF00"/>
                </a:solidFill>
                <a:effectLst/>
              </a:rPr>
              <a:t>Xamarin</a:t>
            </a:r>
            <a:r>
              <a:rPr lang="en-US" sz="4400" b="1" dirty="0">
                <a:solidFill>
                  <a:srgbClr val="FFFF00"/>
                </a:solidFill>
                <a:effectLst/>
              </a:rPr>
              <a:t> Apps</a:t>
            </a:r>
          </a:p>
        </p:txBody>
      </p:sp>
    </p:spTree>
    <p:extLst>
      <p:ext uri="{BB962C8B-B14F-4D97-AF65-F5344CB8AC3E}">
        <p14:creationId xmlns:p14="http://schemas.microsoft.com/office/powerpoint/2010/main" val="40518872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2346" y="202986"/>
            <a:ext cx="8229600" cy="857250"/>
          </a:xfrm>
        </p:spPr>
        <p:txBody>
          <a:bodyPr/>
          <a:lstStyle/>
          <a:p>
            <a:r>
              <a:rPr lang="en-US" sz="4000" dirty="0" smtClean="0"/>
              <a:t>Application </a:t>
            </a:r>
            <a:r>
              <a:rPr lang="en-US" sz="4000" dirty="0" smtClean="0"/>
              <a:t>Lifecycle</a:t>
            </a:r>
            <a:endParaRPr lang="en-US" sz="4000" dirty="0"/>
          </a:p>
        </p:txBody>
      </p:sp>
      <p:sp>
        <p:nvSpPr>
          <p:cNvPr id="4" name="Rectangle 3"/>
          <p:cNvSpPr/>
          <p:nvPr/>
        </p:nvSpPr>
        <p:spPr>
          <a:xfrm>
            <a:off x="462346" y="1022275"/>
            <a:ext cx="2599509" cy="594664"/>
          </a:xfrm>
          <a:prstGeom prst="rect">
            <a:avLst/>
          </a:prstGeom>
          <a:solidFill>
            <a:srgbClr val="417D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SplashScreen</a:t>
            </a:r>
            <a:r>
              <a:rPr lang="en-US" dirty="0"/>
              <a:t> : </a:t>
            </a:r>
            <a:r>
              <a:rPr lang="en-US" dirty="0" err="1"/>
              <a:t>MvxSplashScreenActivity</a:t>
            </a:r>
            <a:endParaRPr lang="en-US" dirty="0" smtClean="0"/>
          </a:p>
        </p:txBody>
      </p:sp>
      <p:sp>
        <p:nvSpPr>
          <p:cNvPr id="5" name="Rectangle 4"/>
          <p:cNvSpPr/>
          <p:nvPr/>
        </p:nvSpPr>
        <p:spPr>
          <a:xfrm>
            <a:off x="462346" y="1695369"/>
            <a:ext cx="2613619" cy="594664"/>
          </a:xfrm>
          <a:prstGeom prst="rect">
            <a:avLst/>
          </a:prstGeom>
          <a:solidFill>
            <a:srgbClr val="417D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Setup : </a:t>
            </a:r>
            <a:r>
              <a:rPr lang="en-US" dirty="0" err="1" smtClean="0"/>
              <a:t>MvxAndroidSetup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51101" y="2355726"/>
            <a:ext cx="8275869" cy="5946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 : </a:t>
            </a:r>
            <a:r>
              <a:rPr lang="en-US" dirty="0" err="1" smtClean="0"/>
              <a:t>MvxApplication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43607" y="3028950"/>
            <a:ext cx="2606399" cy="594664"/>
          </a:xfrm>
          <a:prstGeom prst="rect">
            <a:avLst/>
          </a:prstGeom>
          <a:solidFill>
            <a:srgbClr val="417D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CustomerListActivity</a:t>
            </a:r>
            <a:r>
              <a:rPr lang="en-US" dirty="0" smtClean="0"/>
              <a:t> </a:t>
            </a:r>
            <a:r>
              <a:rPr lang="en-US" dirty="0"/>
              <a:t>: </a:t>
            </a:r>
            <a:r>
              <a:rPr lang="en-US" dirty="0" err="1"/>
              <a:t>MvxAppCompatActivity</a:t>
            </a:r>
            <a:r>
              <a:rPr lang="en-US" dirty="0"/>
              <a:t> 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43607" y="3708268"/>
            <a:ext cx="8283363" cy="5946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CustomerListViewModel</a:t>
            </a:r>
            <a:r>
              <a:rPr lang="en-US" dirty="0" smtClean="0"/>
              <a:t> : </a:t>
            </a:r>
            <a:r>
              <a:rPr lang="en-US" dirty="0" err="1" smtClean="0"/>
              <a:t>MvxViewModel</a:t>
            </a:r>
            <a:endParaRPr lang="en-US" dirty="0"/>
          </a:p>
        </p:txBody>
      </p:sp>
      <p:sp>
        <p:nvSpPr>
          <p:cNvPr id="161" name="Rectangle 160"/>
          <p:cNvSpPr/>
          <p:nvPr/>
        </p:nvSpPr>
        <p:spPr>
          <a:xfrm>
            <a:off x="6127461" y="1022275"/>
            <a:ext cx="2599509" cy="594664"/>
          </a:xfrm>
          <a:prstGeom prst="rect">
            <a:avLst/>
          </a:prstGeom>
          <a:solidFill>
            <a:srgbClr val="692D6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AppDelegate</a:t>
            </a:r>
            <a:r>
              <a:rPr lang="en-US" dirty="0"/>
              <a:t> : </a:t>
            </a:r>
            <a:r>
              <a:rPr lang="en-US" dirty="0" err="1"/>
              <a:t>MvxApplicationDelegate</a:t>
            </a:r>
            <a:endParaRPr lang="en-US" dirty="0" smtClean="0"/>
          </a:p>
        </p:txBody>
      </p:sp>
      <p:sp>
        <p:nvSpPr>
          <p:cNvPr id="162" name="Rectangle 161"/>
          <p:cNvSpPr/>
          <p:nvPr/>
        </p:nvSpPr>
        <p:spPr>
          <a:xfrm>
            <a:off x="6127461" y="1682632"/>
            <a:ext cx="2599509" cy="594664"/>
          </a:xfrm>
          <a:prstGeom prst="rect">
            <a:avLst/>
          </a:prstGeom>
          <a:solidFill>
            <a:srgbClr val="692D6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Setup : </a:t>
            </a:r>
            <a:r>
              <a:rPr lang="en-US" dirty="0" err="1"/>
              <a:t>MvxIosSetup</a:t>
            </a:r>
            <a:endParaRPr lang="en-US" dirty="0" smtClean="0"/>
          </a:p>
        </p:txBody>
      </p:sp>
      <p:sp>
        <p:nvSpPr>
          <p:cNvPr id="171" name="Rectangle 170"/>
          <p:cNvSpPr/>
          <p:nvPr/>
        </p:nvSpPr>
        <p:spPr>
          <a:xfrm>
            <a:off x="6127461" y="3047911"/>
            <a:ext cx="2599509" cy="594664"/>
          </a:xfrm>
          <a:prstGeom prst="rect">
            <a:avLst/>
          </a:prstGeom>
          <a:solidFill>
            <a:srgbClr val="692D6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CustomerListViewController</a:t>
            </a:r>
            <a:r>
              <a:rPr lang="en-US" sz="1400" dirty="0" smtClean="0"/>
              <a:t>: </a:t>
            </a:r>
            <a:r>
              <a:rPr lang="en-US" sz="1400" dirty="0" err="1"/>
              <a:t>MvxViewController</a:t>
            </a:r>
            <a:r>
              <a:rPr lang="en-US" sz="1400" dirty="0"/>
              <a:t> </a:t>
            </a:r>
            <a:endParaRPr lang="en-US" sz="1400" dirty="0" smtClean="0"/>
          </a:p>
        </p:txBody>
      </p:sp>
      <p:sp>
        <p:nvSpPr>
          <p:cNvPr id="21" name="Rectangle 20"/>
          <p:cNvSpPr/>
          <p:nvPr/>
        </p:nvSpPr>
        <p:spPr>
          <a:xfrm>
            <a:off x="3277390" y="1022275"/>
            <a:ext cx="2599509" cy="594664"/>
          </a:xfrm>
          <a:prstGeom prst="rect">
            <a:avLst/>
          </a:prstGeom>
          <a:solidFill>
            <a:srgbClr val="2D96D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 </a:t>
            </a:r>
            <a:r>
              <a:rPr lang="en-US"/>
              <a:t>: Application</a:t>
            </a:r>
            <a:endParaRPr lang="en-US" dirty="0" smtClean="0"/>
          </a:p>
        </p:txBody>
      </p:sp>
      <p:sp>
        <p:nvSpPr>
          <p:cNvPr id="22" name="Rectangle 21"/>
          <p:cNvSpPr/>
          <p:nvPr/>
        </p:nvSpPr>
        <p:spPr>
          <a:xfrm>
            <a:off x="3277390" y="1676309"/>
            <a:ext cx="2599509" cy="594664"/>
          </a:xfrm>
          <a:prstGeom prst="rect">
            <a:avLst/>
          </a:prstGeom>
          <a:solidFill>
            <a:srgbClr val="2D96D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Setup </a:t>
            </a:r>
            <a:r>
              <a:rPr lang="en-US" dirty="0"/>
              <a:t>: </a:t>
            </a:r>
            <a:endParaRPr lang="en-US" dirty="0" smtClean="0"/>
          </a:p>
          <a:p>
            <a:pPr algn="ctr"/>
            <a:r>
              <a:rPr lang="en-US" dirty="0" err="1" smtClean="0"/>
              <a:t>MvxWindowsSetup</a:t>
            </a:r>
            <a:endParaRPr lang="en-US" dirty="0" smtClean="0"/>
          </a:p>
        </p:txBody>
      </p:sp>
      <p:sp>
        <p:nvSpPr>
          <p:cNvPr id="23" name="Rectangle 22"/>
          <p:cNvSpPr/>
          <p:nvPr/>
        </p:nvSpPr>
        <p:spPr>
          <a:xfrm>
            <a:off x="3277638" y="3039158"/>
            <a:ext cx="2599509" cy="594664"/>
          </a:xfrm>
          <a:prstGeom prst="rect">
            <a:avLst/>
          </a:prstGeom>
          <a:solidFill>
            <a:srgbClr val="2D96D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CustomerListPage</a:t>
            </a:r>
            <a:r>
              <a:rPr lang="en-US" dirty="0" smtClean="0"/>
              <a:t> </a:t>
            </a:r>
            <a:r>
              <a:rPr lang="en-US" dirty="0"/>
              <a:t>: </a:t>
            </a:r>
            <a:endParaRPr lang="en-US" dirty="0" smtClean="0"/>
          </a:p>
          <a:p>
            <a:pPr algn="ctr"/>
            <a:r>
              <a:rPr lang="en-US" dirty="0" err="1"/>
              <a:t>MvxWindowsPage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89742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Android Splash Screen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57200" y="1098551"/>
            <a:ext cx="8229600" cy="517920"/>
          </a:xfrm>
          <a:prstGeom prst="rect">
            <a:avLst/>
          </a:prstGeom>
          <a:solidFill>
            <a:srgbClr val="45D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Special activity to launch application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57200" y="1717068"/>
            <a:ext cx="8229600" cy="517920"/>
          </a:xfrm>
          <a:prstGeom prst="rect">
            <a:avLst/>
          </a:prstGeom>
          <a:solidFill>
            <a:srgbClr val="0CC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Automatically calls Android setup class and launches </a:t>
            </a:r>
            <a:r>
              <a:rPr lang="en-US" dirty="0" err="1" smtClean="0"/>
              <a:t>MvvmCross</a:t>
            </a:r>
            <a:r>
              <a:rPr lang="en-US" dirty="0" smtClean="0"/>
              <a:t> framework 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07604" y="2335585"/>
            <a:ext cx="7128792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[</a:t>
            </a:r>
            <a:r>
              <a:rPr lang="en-US" dirty="0"/>
              <a:t>Activity</a:t>
            </a:r>
            <a:r>
              <a:rPr lang="en-US" dirty="0" smtClean="0"/>
              <a:t>(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    </a:t>
            </a:r>
            <a:r>
              <a:rPr lang="en-US" dirty="0" err="1" smtClean="0"/>
              <a:t>MainLauncher</a:t>
            </a:r>
            <a:r>
              <a:rPr lang="en-US" dirty="0"/>
              <a:t> = true</a:t>
            </a:r>
            <a:br>
              <a:rPr lang="en-US" dirty="0"/>
            </a:br>
            <a:r>
              <a:rPr lang="en-US" dirty="0"/>
              <a:t>    </a:t>
            </a:r>
            <a:r>
              <a:rPr lang="en-US" dirty="0" smtClean="0"/>
              <a:t>,</a:t>
            </a:r>
            <a:r>
              <a:rPr lang="en-US" dirty="0"/>
              <a:t> </a:t>
            </a:r>
            <a:r>
              <a:rPr lang="en-US" dirty="0" err="1"/>
              <a:t>NoHistory</a:t>
            </a:r>
            <a:r>
              <a:rPr lang="en-US" dirty="0"/>
              <a:t> = true</a:t>
            </a:r>
            <a:br>
              <a:rPr lang="en-US" dirty="0"/>
            </a:br>
            <a:r>
              <a:rPr lang="en-US" dirty="0"/>
              <a:t>    </a:t>
            </a:r>
            <a:r>
              <a:rPr lang="en-US" dirty="0" smtClean="0"/>
              <a:t>,</a:t>
            </a:r>
            <a:r>
              <a:rPr lang="en-US" dirty="0"/>
              <a:t> Icon = "@</a:t>
            </a:r>
            <a:r>
              <a:rPr lang="en-US" dirty="0" err="1"/>
              <a:t>mipmap</a:t>
            </a:r>
            <a:r>
              <a:rPr lang="en-US" dirty="0"/>
              <a:t>/icon</a:t>
            </a:r>
            <a:r>
              <a:rPr lang="en-US" dirty="0" smtClean="0"/>
              <a:t>")]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public</a:t>
            </a:r>
            <a:r>
              <a:rPr lang="en-US" dirty="0"/>
              <a:t> class </a:t>
            </a:r>
            <a:r>
              <a:rPr lang="en-US" dirty="0" err="1"/>
              <a:t>SplashScreen</a:t>
            </a:r>
            <a:r>
              <a:rPr lang="en-US" dirty="0"/>
              <a:t> : </a:t>
            </a:r>
            <a:r>
              <a:rPr lang="en-US" dirty="0" err="1" smtClean="0"/>
              <a:t>MvxSplashScreenActivity</a:t>
            </a:r>
            <a:r>
              <a:rPr lang="en-US" dirty="0"/>
              <a:t> </a:t>
            </a:r>
            <a:r>
              <a:rPr lang="en-US" dirty="0" smtClean="0"/>
              <a:t>{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    </a:t>
            </a:r>
            <a:r>
              <a:rPr lang="en-US" dirty="0" smtClean="0"/>
              <a:t>public</a:t>
            </a:r>
            <a:r>
              <a:rPr lang="en-US" dirty="0"/>
              <a:t> </a:t>
            </a:r>
            <a:r>
              <a:rPr lang="en-US" dirty="0" err="1"/>
              <a:t>SplashScreen</a:t>
            </a:r>
            <a:r>
              <a:rPr lang="en-US" dirty="0"/>
              <a:t>() : base(</a:t>
            </a:r>
            <a:r>
              <a:rPr lang="en-US" dirty="0" err="1"/>
              <a:t>Resource.Layout.splash_screen</a:t>
            </a:r>
            <a:r>
              <a:rPr lang="en-US" dirty="0" smtClean="0"/>
              <a:t>)</a:t>
            </a:r>
            <a:r>
              <a:rPr lang="en-US" dirty="0"/>
              <a:t> </a:t>
            </a:r>
            <a:r>
              <a:rPr lang="en-US" dirty="0" smtClean="0"/>
              <a:t>{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    </a:t>
            </a:r>
            <a:r>
              <a:rPr lang="en-US" dirty="0" smtClean="0"/>
              <a:t>}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}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257176" y="2571750"/>
            <a:ext cx="2019424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Line Callout 1 8"/>
          <p:cNvSpPr/>
          <p:nvPr/>
        </p:nvSpPr>
        <p:spPr>
          <a:xfrm>
            <a:off x="5202070" y="1640879"/>
            <a:ext cx="1764196" cy="1080120"/>
          </a:xfrm>
          <a:prstGeom prst="borderCallout1">
            <a:avLst>
              <a:gd name="adj1" fmla="val 18750"/>
              <a:gd name="adj2" fmla="val -8333"/>
              <a:gd name="adj3" fmla="val 91977"/>
              <a:gd name="adj4" fmla="val -10716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Set to application’s startup activity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3563888" y="3434060"/>
            <a:ext cx="2379712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ine Callout 1 10"/>
          <p:cNvSpPr/>
          <p:nvPr/>
        </p:nvSpPr>
        <p:spPr>
          <a:xfrm>
            <a:off x="7232467" y="2357760"/>
            <a:ext cx="1764196" cy="1080120"/>
          </a:xfrm>
          <a:prstGeom prst="borderCallout1">
            <a:avLst>
              <a:gd name="adj1" fmla="val 18750"/>
              <a:gd name="adj2" fmla="val -8333"/>
              <a:gd name="adj3" fmla="val 99032"/>
              <a:gd name="adj4" fmla="val -10140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Must inherit from this base class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3886200" y="3719323"/>
            <a:ext cx="3077996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Line Callout 1 12"/>
          <p:cNvSpPr/>
          <p:nvPr/>
        </p:nvSpPr>
        <p:spPr>
          <a:xfrm>
            <a:off x="7182290" y="2540392"/>
            <a:ext cx="1764196" cy="1080120"/>
          </a:xfrm>
          <a:prstGeom prst="borderCallout1">
            <a:avLst>
              <a:gd name="adj1" fmla="val 18750"/>
              <a:gd name="adj2" fmla="val -8333"/>
              <a:gd name="adj3" fmla="val 106087"/>
              <a:gd name="adj4" fmla="val -5245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Android layout with display to show while app is loading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0515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Android App Setup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57200" y="1098551"/>
            <a:ext cx="8229600" cy="517920"/>
          </a:xfrm>
          <a:prstGeom prst="rect">
            <a:avLst/>
          </a:prstGeom>
          <a:solidFill>
            <a:srgbClr val="45D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Called by </a:t>
            </a:r>
            <a:r>
              <a:rPr lang="en-US" dirty="0" err="1" smtClean="0"/>
              <a:t>MvsSplashScreenActivity</a:t>
            </a:r>
            <a:r>
              <a:rPr lang="en-US" dirty="0"/>
              <a:t>:</a:t>
            </a:r>
            <a:r>
              <a:rPr lang="en-US" dirty="0" smtClean="0"/>
              <a:t> Named Setup and type </a:t>
            </a:r>
            <a:r>
              <a:rPr lang="en-US" dirty="0" err="1" smtClean="0"/>
              <a:t>MvxAndroid</a:t>
            </a:r>
            <a:r>
              <a:rPr lang="en-US" dirty="0" smtClean="0"/>
              <a:t> Setup 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57200" y="1717068"/>
            <a:ext cx="8229600" cy="517920"/>
          </a:xfrm>
          <a:prstGeom prst="rect">
            <a:avLst/>
          </a:prstGeom>
          <a:solidFill>
            <a:srgbClr val="0CC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Identify shared application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57200" y="2335585"/>
            <a:ext cx="8229600" cy="517920"/>
          </a:xfrm>
          <a:prstGeom prst="rect">
            <a:avLst/>
          </a:prstGeom>
          <a:solidFill>
            <a:srgbClr val="00AC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Framework overrides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007604" y="2978287"/>
            <a:ext cx="7128792" cy="181588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public</a:t>
            </a:r>
            <a:r>
              <a:rPr lang="en-US" sz="1400" dirty="0"/>
              <a:t> sealed class Setup : </a:t>
            </a:r>
            <a:r>
              <a:rPr lang="en-US" sz="1400" dirty="0" err="1" smtClean="0"/>
              <a:t>MvxAndroidSetup</a:t>
            </a:r>
            <a:r>
              <a:rPr lang="en-US" sz="1400" dirty="0"/>
              <a:t> </a:t>
            </a:r>
            <a:r>
              <a:rPr lang="en-US" sz="1400" dirty="0" smtClean="0"/>
              <a:t>{</a:t>
            </a:r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/>
              <a:t>    </a:t>
            </a:r>
            <a:r>
              <a:rPr lang="en-US" sz="1400" dirty="0" smtClean="0"/>
              <a:t>public</a:t>
            </a:r>
            <a:r>
              <a:rPr lang="en-US" sz="1400" dirty="0"/>
              <a:t> Setup(Context </a:t>
            </a:r>
            <a:r>
              <a:rPr lang="en-US" sz="1400" dirty="0" err="1"/>
              <a:t>applicationContext</a:t>
            </a:r>
            <a:r>
              <a:rPr lang="en-US" sz="1400" dirty="0"/>
              <a:t>) : base(</a:t>
            </a:r>
            <a:r>
              <a:rPr lang="en-US" sz="1400" dirty="0" err="1"/>
              <a:t>applicationContext</a:t>
            </a:r>
            <a:r>
              <a:rPr lang="en-US" sz="1400" dirty="0" smtClean="0"/>
              <a:t>)</a:t>
            </a:r>
            <a:r>
              <a:rPr lang="en-US" sz="1400" dirty="0"/>
              <a:t> </a:t>
            </a:r>
            <a:r>
              <a:rPr lang="en-US" sz="1400" dirty="0" smtClean="0"/>
              <a:t>{</a:t>
            </a:r>
            <a:r>
              <a:rPr lang="en-US" sz="1400" dirty="0"/>
              <a:t> </a:t>
            </a:r>
            <a:r>
              <a:rPr lang="en-US" sz="1400" dirty="0" smtClean="0"/>
              <a:t>}</a:t>
            </a:r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/>
              <a:t>    </a:t>
            </a:r>
            <a:r>
              <a:rPr lang="en-US" sz="1400" dirty="0" smtClean="0"/>
              <a:t>protected</a:t>
            </a:r>
            <a:r>
              <a:rPr lang="en-US" sz="1400" dirty="0"/>
              <a:t> override </a:t>
            </a:r>
            <a:r>
              <a:rPr lang="en-US" sz="1400" dirty="0" err="1"/>
              <a:t>IMvxApplication</a:t>
            </a:r>
            <a:r>
              <a:rPr lang="en-US" sz="1400" dirty="0"/>
              <a:t> </a:t>
            </a:r>
            <a:r>
              <a:rPr lang="en-US" sz="1400" dirty="0" err="1"/>
              <a:t>CreateApp</a:t>
            </a:r>
            <a:r>
              <a:rPr lang="en-US" sz="1400" dirty="0" smtClean="0"/>
              <a:t>()</a:t>
            </a:r>
            <a:r>
              <a:rPr lang="en-US" sz="1400" dirty="0"/>
              <a:t> </a:t>
            </a:r>
            <a:r>
              <a:rPr lang="en-US" sz="1400" dirty="0" smtClean="0"/>
              <a:t>{</a:t>
            </a:r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/>
              <a:t>            </a:t>
            </a:r>
            <a:r>
              <a:rPr lang="en-US" sz="1400" dirty="0" err="1"/>
              <a:t>var</a:t>
            </a:r>
            <a:r>
              <a:rPr lang="en-US" sz="1400" dirty="0"/>
              <a:t> app = new App();</a:t>
            </a:r>
            <a:br>
              <a:rPr lang="en-US" sz="1400" dirty="0"/>
            </a:br>
            <a:r>
              <a:rPr lang="en-US" sz="1400" dirty="0"/>
              <a:t>            return app;</a:t>
            </a:r>
            <a:br>
              <a:rPr lang="en-US" sz="1400" dirty="0"/>
            </a:br>
            <a:r>
              <a:rPr lang="en-US" sz="1400" dirty="0"/>
              <a:t>    </a:t>
            </a:r>
            <a:r>
              <a:rPr lang="en-US" sz="1400" dirty="0" smtClean="0"/>
              <a:t>}</a:t>
            </a:r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 smtClean="0"/>
              <a:t>}</a:t>
            </a:r>
            <a:endParaRPr lang="en-US" sz="1400" dirty="0"/>
          </a:p>
        </p:txBody>
      </p:sp>
      <p:sp>
        <p:nvSpPr>
          <p:cNvPr id="10" name="Rectangle 9"/>
          <p:cNvSpPr/>
          <p:nvPr/>
        </p:nvSpPr>
        <p:spPr>
          <a:xfrm>
            <a:off x="2654064" y="3619624"/>
            <a:ext cx="2595004" cy="2666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524000" y="3926484"/>
            <a:ext cx="1944216" cy="4137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Line Callout 1 11"/>
          <p:cNvSpPr/>
          <p:nvPr/>
        </p:nvSpPr>
        <p:spPr>
          <a:xfrm>
            <a:off x="6104886" y="2594545"/>
            <a:ext cx="1764196" cy="1080120"/>
          </a:xfrm>
          <a:prstGeom prst="borderCallout1">
            <a:avLst>
              <a:gd name="adj1" fmla="val 18750"/>
              <a:gd name="adj2" fmla="val -8333"/>
              <a:gd name="adj3" fmla="val 93153"/>
              <a:gd name="adj4" fmla="val -10140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Return shared application object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3651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MvxApplication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57200" y="1717068"/>
            <a:ext cx="8229600" cy="517920"/>
          </a:xfrm>
          <a:prstGeom prst="rect">
            <a:avLst/>
          </a:prstGeom>
          <a:solidFill>
            <a:srgbClr val="0CC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Identify first view model of application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57200" y="1098551"/>
            <a:ext cx="8229600" cy="517920"/>
          </a:xfrm>
          <a:prstGeom prst="rect">
            <a:avLst/>
          </a:prstGeom>
          <a:solidFill>
            <a:srgbClr val="45D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Shared App initialization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007604" y="2335585"/>
            <a:ext cx="7128792" cy="258532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public</a:t>
            </a:r>
            <a:r>
              <a:rPr lang="en-US" dirty="0"/>
              <a:t> class App : </a:t>
            </a:r>
            <a:r>
              <a:rPr lang="en-US" dirty="0" err="1" smtClean="0"/>
              <a:t>MvxApplication</a:t>
            </a:r>
            <a:r>
              <a:rPr lang="en-US" dirty="0"/>
              <a:t> </a:t>
            </a:r>
            <a:r>
              <a:rPr lang="en-US" dirty="0" smtClean="0"/>
              <a:t>{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 </a:t>
            </a:r>
            <a:r>
              <a:rPr lang="en-US" dirty="0" smtClean="0"/>
              <a:t>   public</a:t>
            </a:r>
            <a:r>
              <a:rPr lang="en-US" dirty="0"/>
              <a:t> override void Initialize</a:t>
            </a:r>
            <a:r>
              <a:rPr lang="en-US" dirty="0" smtClean="0"/>
              <a:t>()</a:t>
            </a:r>
            <a:r>
              <a:rPr lang="en-US" dirty="0"/>
              <a:t> </a:t>
            </a:r>
            <a:r>
              <a:rPr lang="en-US" dirty="0" smtClean="0"/>
              <a:t>{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        </a:t>
            </a:r>
            <a:r>
              <a:rPr lang="en-US" dirty="0" err="1" smtClean="0"/>
              <a:t>base.Initialize</a:t>
            </a:r>
            <a:r>
              <a:rPr lang="en-US" dirty="0" smtClean="0"/>
              <a:t>();</a:t>
            </a:r>
          </a:p>
          <a:p>
            <a:r>
              <a:rPr lang="en-US" dirty="0"/>
              <a:t/>
            </a:r>
            <a:br>
              <a:rPr lang="en-US" dirty="0"/>
            </a:br>
            <a:r>
              <a:rPr lang="en-US" dirty="0"/>
              <a:t>        </a:t>
            </a:r>
            <a:r>
              <a:rPr lang="en-US" dirty="0" err="1" smtClean="0"/>
              <a:t>Mvx.RegisterType</a:t>
            </a:r>
            <a:r>
              <a:rPr lang="en-US" dirty="0" smtClean="0"/>
              <a:t>&lt;</a:t>
            </a:r>
            <a:r>
              <a:rPr lang="en-US" dirty="0" err="1" smtClean="0"/>
              <a:t>ICustomerService</a:t>
            </a:r>
            <a:r>
              <a:rPr lang="en-US" dirty="0"/>
              <a:t>, </a:t>
            </a:r>
            <a:r>
              <a:rPr lang="en-US" dirty="0" err="1"/>
              <a:t>CustomerService</a:t>
            </a:r>
            <a:r>
              <a:rPr lang="en-US" dirty="0" smtClean="0"/>
              <a:t>&gt;();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        </a:t>
            </a:r>
            <a:r>
              <a:rPr lang="en-US" dirty="0" err="1" smtClean="0"/>
              <a:t>RegisterAppStart</a:t>
            </a:r>
            <a:r>
              <a:rPr lang="en-US" dirty="0" smtClean="0"/>
              <a:t>&lt;</a:t>
            </a:r>
            <a:r>
              <a:rPr lang="en-US" dirty="0" err="1" smtClean="0"/>
              <a:t>CustomerListViewModel</a:t>
            </a:r>
            <a:r>
              <a:rPr lang="en-US" dirty="0"/>
              <a:t>&gt;();</a:t>
            </a:r>
            <a:br>
              <a:rPr lang="en-US" dirty="0"/>
            </a:br>
            <a:r>
              <a:rPr lang="en-US" dirty="0"/>
              <a:t>    </a:t>
            </a:r>
            <a:r>
              <a:rPr lang="en-US" dirty="0" smtClean="0"/>
              <a:t>}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}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653444" y="2311177"/>
            <a:ext cx="1656184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Line Callout 1 7"/>
          <p:cNvSpPr/>
          <p:nvPr/>
        </p:nvSpPr>
        <p:spPr>
          <a:xfrm>
            <a:off x="5202070" y="1640879"/>
            <a:ext cx="1764196" cy="1080120"/>
          </a:xfrm>
          <a:prstGeom prst="borderCallout1">
            <a:avLst>
              <a:gd name="adj1" fmla="val 18750"/>
              <a:gd name="adj2" fmla="val -8333"/>
              <a:gd name="adj3" fmla="val 60231"/>
              <a:gd name="adj4" fmla="val -6325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Must inherit from </a:t>
            </a:r>
            <a:r>
              <a:rPr lang="en-US" dirty="0" err="1" smtClean="0"/>
              <a:t>MvxApplication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547664" y="3431333"/>
            <a:ext cx="6120680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ine Callout 1 9"/>
          <p:cNvSpPr/>
          <p:nvPr/>
        </p:nvSpPr>
        <p:spPr>
          <a:xfrm>
            <a:off x="5904148" y="2240198"/>
            <a:ext cx="1764196" cy="1080120"/>
          </a:xfrm>
          <a:prstGeom prst="borderCallout1">
            <a:avLst>
              <a:gd name="adj1" fmla="val 18750"/>
              <a:gd name="adj2" fmla="val -8333"/>
              <a:gd name="adj3" fmla="val 109614"/>
              <a:gd name="adj4" fmla="val -5605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Shared app registration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547664" y="3974127"/>
            <a:ext cx="4356484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Line Callout 1 11"/>
          <p:cNvSpPr/>
          <p:nvPr/>
        </p:nvSpPr>
        <p:spPr>
          <a:xfrm>
            <a:off x="6138174" y="2780258"/>
            <a:ext cx="1764196" cy="1080120"/>
          </a:xfrm>
          <a:prstGeom prst="borderCallout1">
            <a:avLst>
              <a:gd name="adj1" fmla="val 18750"/>
              <a:gd name="adj2" fmla="val -8333"/>
              <a:gd name="adj3" fmla="val 109614"/>
              <a:gd name="adj4" fmla="val -5605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Identify application’s first view model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4684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2346" y="202986"/>
            <a:ext cx="8229600" cy="857250"/>
          </a:xfrm>
        </p:spPr>
        <p:txBody>
          <a:bodyPr/>
          <a:lstStyle/>
          <a:p>
            <a:r>
              <a:rPr lang="en-US" sz="4000" dirty="0" smtClean="0"/>
              <a:t>Application Lifecycle - UWP</a:t>
            </a:r>
            <a:endParaRPr lang="en-US" sz="4000" dirty="0"/>
          </a:p>
        </p:txBody>
      </p:sp>
      <p:sp>
        <p:nvSpPr>
          <p:cNvPr id="4" name="Rectangle 3"/>
          <p:cNvSpPr/>
          <p:nvPr/>
        </p:nvSpPr>
        <p:spPr>
          <a:xfrm>
            <a:off x="462346" y="1022275"/>
            <a:ext cx="2599509" cy="594664"/>
          </a:xfrm>
          <a:prstGeom prst="rect">
            <a:avLst/>
          </a:prstGeom>
          <a:solidFill>
            <a:srgbClr val="417D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SplashScreen</a:t>
            </a:r>
            <a:r>
              <a:rPr lang="en-US" dirty="0"/>
              <a:t> : </a:t>
            </a:r>
            <a:r>
              <a:rPr lang="en-US" dirty="0" err="1"/>
              <a:t>MvxSplashScreenActivity</a:t>
            </a:r>
            <a:endParaRPr lang="en-US" dirty="0" smtClean="0"/>
          </a:p>
        </p:txBody>
      </p:sp>
      <p:sp>
        <p:nvSpPr>
          <p:cNvPr id="5" name="Rectangle 4"/>
          <p:cNvSpPr/>
          <p:nvPr/>
        </p:nvSpPr>
        <p:spPr>
          <a:xfrm>
            <a:off x="462346" y="1695369"/>
            <a:ext cx="2613619" cy="594664"/>
          </a:xfrm>
          <a:prstGeom prst="rect">
            <a:avLst/>
          </a:prstGeom>
          <a:solidFill>
            <a:srgbClr val="417D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Setup : </a:t>
            </a:r>
            <a:r>
              <a:rPr lang="en-US" dirty="0" err="1" smtClean="0"/>
              <a:t>MvxAndroidSetup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51101" y="2355726"/>
            <a:ext cx="8275869" cy="5946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 : </a:t>
            </a:r>
            <a:r>
              <a:rPr lang="en-US" dirty="0" err="1" smtClean="0"/>
              <a:t>MvxApplication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43607" y="3683117"/>
            <a:ext cx="2606399" cy="594664"/>
          </a:xfrm>
          <a:prstGeom prst="rect">
            <a:avLst/>
          </a:prstGeom>
          <a:solidFill>
            <a:srgbClr val="417D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CustomerListActivity</a:t>
            </a:r>
            <a:r>
              <a:rPr lang="en-US" dirty="0" smtClean="0"/>
              <a:t> </a:t>
            </a:r>
            <a:r>
              <a:rPr lang="en-US" dirty="0"/>
              <a:t>: </a:t>
            </a:r>
            <a:r>
              <a:rPr lang="en-US" dirty="0" err="1"/>
              <a:t>MvxAppCompatActivity</a:t>
            </a:r>
            <a:r>
              <a:rPr lang="en-US" dirty="0"/>
              <a:t> 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43607" y="4362435"/>
            <a:ext cx="8283363" cy="5946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CustomerListViewModel</a:t>
            </a:r>
            <a:r>
              <a:rPr lang="en-US" dirty="0" smtClean="0"/>
              <a:t> : </a:t>
            </a:r>
            <a:r>
              <a:rPr lang="en-US" dirty="0" err="1" smtClean="0"/>
              <a:t>MvxViewModel</a:t>
            </a:r>
            <a:endParaRPr lang="en-US" dirty="0"/>
          </a:p>
        </p:txBody>
      </p:sp>
      <p:sp>
        <p:nvSpPr>
          <p:cNvPr id="161" name="Rectangle 160"/>
          <p:cNvSpPr/>
          <p:nvPr/>
        </p:nvSpPr>
        <p:spPr>
          <a:xfrm>
            <a:off x="6127461" y="1022275"/>
            <a:ext cx="2599509" cy="594664"/>
          </a:xfrm>
          <a:prstGeom prst="rect">
            <a:avLst/>
          </a:prstGeom>
          <a:solidFill>
            <a:srgbClr val="692D6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AppDelegate</a:t>
            </a:r>
            <a:r>
              <a:rPr lang="en-US" dirty="0"/>
              <a:t> : </a:t>
            </a:r>
            <a:r>
              <a:rPr lang="en-US" dirty="0" err="1"/>
              <a:t>MvxApplicationDelegate</a:t>
            </a:r>
            <a:endParaRPr lang="en-US" dirty="0" smtClean="0"/>
          </a:p>
        </p:txBody>
      </p:sp>
      <p:sp>
        <p:nvSpPr>
          <p:cNvPr id="162" name="Rectangle 161"/>
          <p:cNvSpPr/>
          <p:nvPr/>
        </p:nvSpPr>
        <p:spPr>
          <a:xfrm>
            <a:off x="6127461" y="1682632"/>
            <a:ext cx="2599509" cy="594664"/>
          </a:xfrm>
          <a:prstGeom prst="rect">
            <a:avLst/>
          </a:prstGeom>
          <a:solidFill>
            <a:srgbClr val="692D6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Setup : </a:t>
            </a:r>
            <a:r>
              <a:rPr lang="en-US" dirty="0" err="1"/>
              <a:t>MvxIosSetup</a:t>
            </a:r>
            <a:endParaRPr lang="en-US" dirty="0" smtClean="0"/>
          </a:p>
        </p:txBody>
      </p:sp>
      <p:sp>
        <p:nvSpPr>
          <p:cNvPr id="164" name="Rectangle 163"/>
          <p:cNvSpPr/>
          <p:nvPr/>
        </p:nvSpPr>
        <p:spPr>
          <a:xfrm>
            <a:off x="6127461" y="3016083"/>
            <a:ext cx="2599509" cy="594664"/>
          </a:xfrm>
          <a:prstGeom prst="rect">
            <a:avLst/>
          </a:prstGeom>
          <a:solidFill>
            <a:srgbClr val="692D6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ViewsContainer</a:t>
            </a:r>
            <a:r>
              <a:rPr lang="en-US" sz="1400" dirty="0" smtClean="0"/>
              <a:t> : </a:t>
            </a:r>
            <a:r>
              <a:rPr lang="en-US" sz="1400" dirty="0" err="1" smtClean="0"/>
              <a:t>MvxIosViewsContainer</a:t>
            </a:r>
            <a:endParaRPr lang="en-US" sz="1400" dirty="0" smtClean="0"/>
          </a:p>
        </p:txBody>
      </p:sp>
      <p:sp>
        <p:nvSpPr>
          <p:cNvPr id="171" name="Rectangle 170"/>
          <p:cNvSpPr/>
          <p:nvPr/>
        </p:nvSpPr>
        <p:spPr>
          <a:xfrm>
            <a:off x="6127461" y="3702078"/>
            <a:ext cx="2599509" cy="594664"/>
          </a:xfrm>
          <a:prstGeom prst="rect">
            <a:avLst/>
          </a:prstGeom>
          <a:solidFill>
            <a:srgbClr val="692D6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CustomerListViewController</a:t>
            </a:r>
            <a:r>
              <a:rPr lang="en-US" sz="1400" dirty="0" smtClean="0"/>
              <a:t>: </a:t>
            </a:r>
            <a:r>
              <a:rPr lang="en-US" sz="1400" dirty="0" err="1"/>
              <a:t>MvxViewController</a:t>
            </a:r>
            <a:r>
              <a:rPr lang="en-US" sz="1400" dirty="0"/>
              <a:t> </a:t>
            </a:r>
            <a:endParaRPr lang="en-US" sz="1400" dirty="0" smtClean="0"/>
          </a:p>
        </p:txBody>
      </p:sp>
      <p:sp>
        <p:nvSpPr>
          <p:cNvPr id="21" name="Rectangle 20"/>
          <p:cNvSpPr/>
          <p:nvPr/>
        </p:nvSpPr>
        <p:spPr>
          <a:xfrm>
            <a:off x="3277390" y="1022275"/>
            <a:ext cx="2599509" cy="594664"/>
          </a:xfrm>
          <a:prstGeom prst="rect">
            <a:avLst/>
          </a:prstGeom>
          <a:solidFill>
            <a:srgbClr val="2D96D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 </a:t>
            </a:r>
            <a:r>
              <a:rPr lang="en-US"/>
              <a:t>: Application</a:t>
            </a:r>
            <a:endParaRPr lang="en-US" dirty="0" smtClean="0"/>
          </a:p>
        </p:txBody>
      </p:sp>
      <p:sp>
        <p:nvSpPr>
          <p:cNvPr id="22" name="Rectangle 21"/>
          <p:cNvSpPr/>
          <p:nvPr/>
        </p:nvSpPr>
        <p:spPr>
          <a:xfrm>
            <a:off x="3277390" y="1676309"/>
            <a:ext cx="2599509" cy="594664"/>
          </a:xfrm>
          <a:prstGeom prst="rect">
            <a:avLst/>
          </a:prstGeom>
          <a:solidFill>
            <a:srgbClr val="2D96D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Setup </a:t>
            </a:r>
            <a:r>
              <a:rPr lang="en-US" dirty="0"/>
              <a:t>: </a:t>
            </a:r>
            <a:endParaRPr lang="en-US" dirty="0" smtClean="0"/>
          </a:p>
          <a:p>
            <a:pPr algn="ctr"/>
            <a:r>
              <a:rPr lang="en-US" dirty="0" err="1" smtClean="0"/>
              <a:t>MvxWindowsSetup</a:t>
            </a:r>
            <a:endParaRPr lang="en-US" dirty="0" smtClean="0"/>
          </a:p>
        </p:txBody>
      </p:sp>
      <p:sp>
        <p:nvSpPr>
          <p:cNvPr id="23" name="Rectangle 22"/>
          <p:cNvSpPr/>
          <p:nvPr/>
        </p:nvSpPr>
        <p:spPr>
          <a:xfrm>
            <a:off x="3277638" y="3693325"/>
            <a:ext cx="2599509" cy="594664"/>
          </a:xfrm>
          <a:prstGeom prst="rect">
            <a:avLst/>
          </a:prstGeom>
          <a:solidFill>
            <a:srgbClr val="2D96D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CustomerListPage</a:t>
            </a:r>
            <a:r>
              <a:rPr lang="en-US" dirty="0" smtClean="0"/>
              <a:t> </a:t>
            </a:r>
            <a:r>
              <a:rPr lang="en-US" dirty="0"/>
              <a:t>: </a:t>
            </a:r>
            <a:endParaRPr lang="en-US" dirty="0" smtClean="0"/>
          </a:p>
          <a:p>
            <a:pPr algn="ctr"/>
            <a:r>
              <a:rPr lang="en-US" dirty="0" err="1"/>
              <a:t>MvxWindowsPage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105277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UWP Application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57200" y="1717068"/>
            <a:ext cx="8229600" cy="517920"/>
          </a:xfrm>
          <a:prstGeom prst="rect">
            <a:avLst/>
          </a:prstGeom>
          <a:solidFill>
            <a:srgbClr val="0CC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/>
              <a:t>Maunally</a:t>
            </a:r>
            <a:r>
              <a:rPr lang="en-US" dirty="0" smtClean="0"/>
              <a:t> load setup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57200" y="1098551"/>
            <a:ext cx="8229600" cy="517920"/>
          </a:xfrm>
          <a:prstGeom prst="rect">
            <a:avLst/>
          </a:prstGeom>
          <a:solidFill>
            <a:srgbClr val="45D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Shared App initialization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007604" y="2335585"/>
            <a:ext cx="7128792" cy="246221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sealed partial class App : </a:t>
            </a:r>
            <a:r>
              <a:rPr lang="en-US" sz="1400" dirty="0" smtClean="0"/>
              <a:t>Application </a:t>
            </a:r>
            <a:r>
              <a:rPr lang="de-DE" sz="1400" dirty="0" smtClean="0"/>
              <a:t>{</a:t>
            </a:r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/>
              <a:t> </a:t>
            </a:r>
            <a:r>
              <a:rPr lang="en-US" sz="1400" dirty="0" smtClean="0"/>
              <a:t>   protected </a:t>
            </a:r>
            <a:r>
              <a:rPr lang="en-US" sz="1400" dirty="0"/>
              <a:t>override void </a:t>
            </a:r>
            <a:r>
              <a:rPr lang="en-US" sz="1400" dirty="0" err="1"/>
              <a:t>OnLaunched</a:t>
            </a:r>
            <a:r>
              <a:rPr lang="en-US" sz="1400" dirty="0"/>
              <a:t>(</a:t>
            </a:r>
            <a:r>
              <a:rPr lang="en-US" sz="1400" dirty="0" err="1"/>
              <a:t>LaunchActivatedEventArgs</a:t>
            </a:r>
            <a:r>
              <a:rPr lang="en-US" sz="1400" dirty="0"/>
              <a:t> e</a:t>
            </a:r>
            <a:r>
              <a:rPr lang="en-US" sz="1400" dirty="0" smtClean="0"/>
              <a:t>) {</a:t>
            </a:r>
          </a:p>
          <a:p>
            <a:r>
              <a:rPr lang="en-US" sz="1400" dirty="0"/>
              <a:t> </a:t>
            </a:r>
            <a:r>
              <a:rPr lang="en-US" sz="1400" dirty="0" smtClean="0"/>
              <a:t>       </a:t>
            </a:r>
            <a:r>
              <a:rPr lang="is-IS" sz="1400" dirty="0" smtClean="0"/>
              <a:t>…</a:t>
            </a:r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 smtClean="0"/>
              <a:t>        if </a:t>
            </a:r>
            <a:r>
              <a:rPr lang="en-US" sz="1400" dirty="0"/>
              <a:t>(</a:t>
            </a:r>
            <a:r>
              <a:rPr lang="en-US" sz="1400" dirty="0" err="1"/>
              <a:t>rootFrame.Content</a:t>
            </a:r>
            <a:r>
              <a:rPr lang="en-US" sz="1400" dirty="0"/>
              <a:t> == null</a:t>
            </a:r>
            <a:r>
              <a:rPr lang="en-US" sz="1400" dirty="0" smtClean="0"/>
              <a:t>) </a:t>
            </a:r>
            <a:r>
              <a:rPr lang="de-DE" sz="1400" dirty="0" smtClean="0"/>
              <a:t>{</a:t>
            </a:r>
            <a:endParaRPr lang="de-DE" sz="1400" dirty="0"/>
          </a:p>
          <a:p>
            <a:r>
              <a:rPr lang="en-US" sz="1400" dirty="0" smtClean="0"/>
              <a:t>            </a:t>
            </a:r>
            <a:r>
              <a:rPr lang="en-US" sz="1400" dirty="0" err="1" smtClean="0"/>
              <a:t>var</a:t>
            </a:r>
            <a:r>
              <a:rPr lang="en-US" sz="1400" dirty="0" smtClean="0"/>
              <a:t> </a:t>
            </a:r>
            <a:r>
              <a:rPr lang="en-US" sz="1400" dirty="0"/>
              <a:t>setup = new Setup(</a:t>
            </a:r>
            <a:r>
              <a:rPr lang="en-US" sz="1400" dirty="0" err="1"/>
              <a:t>rootFrame</a:t>
            </a:r>
            <a:r>
              <a:rPr lang="en-US" sz="1400" dirty="0"/>
              <a:t>);</a:t>
            </a:r>
          </a:p>
          <a:p>
            <a:r>
              <a:rPr lang="ro-RO" sz="1400" dirty="0" smtClean="0"/>
              <a:t>            </a:t>
            </a:r>
            <a:r>
              <a:rPr lang="ro-RO" sz="1400" dirty="0" err="1" smtClean="0"/>
              <a:t>setup.Initialize</a:t>
            </a:r>
            <a:r>
              <a:rPr lang="ro-RO" sz="1400" dirty="0" smtClean="0"/>
              <a:t>();</a:t>
            </a:r>
            <a:endParaRPr lang="ro-RO" sz="1400" dirty="0"/>
          </a:p>
          <a:p>
            <a:r>
              <a:rPr lang="de-DE" sz="1400" dirty="0" smtClean="0"/>
              <a:t>            </a:t>
            </a:r>
            <a:r>
              <a:rPr lang="de-DE" sz="1400" dirty="0" err="1" smtClean="0"/>
              <a:t>var</a:t>
            </a:r>
            <a:r>
              <a:rPr lang="de-DE" sz="1400" dirty="0" smtClean="0"/>
              <a:t> </a:t>
            </a:r>
            <a:r>
              <a:rPr lang="de-DE" sz="1400" dirty="0" err="1"/>
              <a:t>start</a:t>
            </a:r>
            <a:r>
              <a:rPr lang="de-DE" sz="1400" dirty="0"/>
              <a:t> = </a:t>
            </a:r>
            <a:r>
              <a:rPr lang="de-DE" sz="1400" dirty="0" err="1"/>
              <a:t>Mvx.Resolve</a:t>
            </a:r>
            <a:r>
              <a:rPr lang="de-DE" sz="1400" dirty="0"/>
              <a:t>&lt;</a:t>
            </a:r>
            <a:r>
              <a:rPr lang="de-DE" sz="1400" dirty="0" err="1"/>
              <a:t>IMvxAppStart</a:t>
            </a:r>
            <a:r>
              <a:rPr lang="de-DE" sz="1400" dirty="0"/>
              <a:t>&gt;();</a:t>
            </a:r>
          </a:p>
          <a:p>
            <a:r>
              <a:rPr lang="ro-RO" sz="1400" dirty="0" smtClean="0"/>
              <a:t>            </a:t>
            </a:r>
            <a:r>
              <a:rPr lang="ro-RO" sz="1400" dirty="0" err="1" smtClean="0"/>
              <a:t>start.Start</a:t>
            </a:r>
            <a:r>
              <a:rPr lang="ro-RO" sz="1400" dirty="0"/>
              <a:t>();</a:t>
            </a:r>
          </a:p>
          <a:p>
            <a:r>
              <a:rPr lang="de-DE" sz="1400" dirty="0" smtClean="0"/>
              <a:t>        }</a:t>
            </a:r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/>
              <a:t>    </a:t>
            </a:r>
            <a:r>
              <a:rPr lang="en-US" sz="1400" dirty="0" smtClean="0"/>
              <a:t>}</a:t>
            </a:r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 smtClean="0"/>
              <a:t>}</a:t>
            </a:r>
            <a:endParaRPr lang="en-US" sz="1400" dirty="0"/>
          </a:p>
        </p:txBody>
      </p:sp>
      <p:sp>
        <p:nvSpPr>
          <p:cNvPr id="11" name="Rectangle 10"/>
          <p:cNvSpPr/>
          <p:nvPr/>
        </p:nvSpPr>
        <p:spPr>
          <a:xfrm>
            <a:off x="3059832" y="2355726"/>
            <a:ext cx="936104" cy="22255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Line Callout 1 11"/>
          <p:cNvSpPr/>
          <p:nvPr/>
        </p:nvSpPr>
        <p:spPr>
          <a:xfrm>
            <a:off x="4860032" y="1108938"/>
            <a:ext cx="1764196" cy="1080120"/>
          </a:xfrm>
          <a:prstGeom prst="borderCallout1">
            <a:avLst>
              <a:gd name="adj1" fmla="val 18750"/>
              <a:gd name="adj2" fmla="val -8333"/>
              <a:gd name="adj3" fmla="val 114135"/>
              <a:gd name="adj4" fmla="val -7634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Standard UWP Application Class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691680" y="3240953"/>
            <a:ext cx="2808312" cy="37700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691680" y="3709005"/>
            <a:ext cx="3456384" cy="37700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Line Callout 1 13"/>
          <p:cNvSpPr/>
          <p:nvPr/>
        </p:nvSpPr>
        <p:spPr>
          <a:xfrm>
            <a:off x="4644008" y="2232841"/>
            <a:ext cx="2520280" cy="1080120"/>
          </a:xfrm>
          <a:prstGeom prst="borderCallout1">
            <a:avLst>
              <a:gd name="adj1" fmla="val 18750"/>
              <a:gd name="adj2" fmla="val -8333"/>
              <a:gd name="adj3" fmla="val 93153"/>
              <a:gd name="adj4" fmla="val -10140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Unlike Android, in UWP you need to specifically instantiate and initialize </a:t>
            </a:r>
            <a:r>
              <a:rPr lang="en-US" smtClean="0"/>
              <a:t>the UWP </a:t>
            </a:r>
            <a:r>
              <a:rPr lang="en-US" dirty="0" smtClean="0"/>
              <a:t>setup class</a:t>
            </a:r>
            <a:endParaRPr lang="en-US" dirty="0"/>
          </a:p>
        </p:txBody>
      </p:sp>
      <p:sp>
        <p:nvSpPr>
          <p:cNvPr id="16" name="Line Callout 1 15"/>
          <p:cNvSpPr/>
          <p:nvPr/>
        </p:nvSpPr>
        <p:spPr>
          <a:xfrm>
            <a:off x="4644008" y="2700893"/>
            <a:ext cx="2520280" cy="1080120"/>
          </a:xfrm>
          <a:prstGeom prst="borderCallout1">
            <a:avLst>
              <a:gd name="adj1" fmla="val 18750"/>
              <a:gd name="adj2" fmla="val -8333"/>
              <a:gd name="adj3" fmla="val 93153"/>
              <a:gd name="adj4" fmla="val -10140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Also unlike Android, </a:t>
            </a:r>
            <a:r>
              <a:rPr lang="en-US" smtClean="0"/>
              <a:t>in UWP </a:t>
            </a:r>
            <a:r>
              <a:rPr lang="en-US" dirty="0" smtClean="0"/>
              <a:t>you need to find and Start shared startup class.</a:t>
            </a:r>
            <a:endParaRPr lang="en-US" dirty="0"/>
          </a:p>
        </p:txBody>
      </p:sp>
      <p:sp>
        <p:nvSpPr>
          <p:cNvPr id="17" name="Line Callout 1 16"/>
          <p:cNvSpPr/>
          <p:nvPr/>
        </p:nvSpPr>
        <p:spPr>
          <a:xfrm>
            <a:off x="6048164" y="3240953"/>
            <a:ext cx="2520280" cy="1080120"/>
          </a:xfrm>
          <a:prstGeom prst="borderCallout1">
            <a:avLst>
              <a:gd name="adj1" fmla="val 18750"/>
              <a:gd name="adj2" fmla="val -8333"/>
              <a:gd name="adj3" fmla="val 51346"/>
              <a:gd name="adj4" fmla="val -3632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Startup needs to occur after setup classes are called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20335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5" grpId="0" animBg="1"/>
      <p:bldP spid="14" grpId="0" animBg="1"/>
      <p:bldP spid="14" grpId="1" animBg="1"/>
      <p:bldP spid="16" grpId="0" animBg="1"/>
      <p:bldP spid="16" grpId="1" animBg="1"/>
      <p:bldP spid="1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UWP Setup file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57200" y="1098551"/>
            <a:ext cx="8229600" cy="517920"/>
          </a:xfrm>
          <a:prstGeom prst="rect">
            <a:avLst/>
          </a:prstGeom>
          <a:solidFill>
            <a:srgbClr val="45D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Like Android</a:t>
            </a:r>
            <a:r>
              <a:rPr lang="en-US" dirty="0"/>
              <a:t> </a:t>
            </a:r>
            <a:r>
              <a:rPr lang="en-US" dirty="0" smtClean="0"/>
              <a:t>and UWP setup files, the shared application file can be registered 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57200" y="1717068"/>
            <a:ext cx="8229600" cy="517920"/>
          </a:xfrm>
          <a:prstGeom prst="rect">
            <a:avLst/>
          </a:prstGeom>
          <a:solidFill>
            <a:srgbClr val="0CC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Also like Android and UWP most </a:t>
            </a:r>
            <a:r>
              <a:rPr lang="en-US" dirty="0" err="1" smtClean="0"/>
              <a:t>MvvmCross</a:t>
            </a:r>
            <a:r>
              <a:rPr lang="en-US" dirty="0" smtClean="0"/>
              <a:t> behaviors can be </a:t>
            </a:r>
            <a:r>
              <a:rPr lang="en-US" dirty="0" err="1" smtClean="0"/>
              <a:t>overriden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223628" y="2321670"/>
            <a:ext cx="6696744" cy="160043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public </a:t>
            </a:r>
            <a:r>
              <a:rPr lang="en-US" sz="1400" dirty="0"/>
              <a:t>class Setup : </a:t>
            </a:r>
            <a:r>
              <a:rPr lang="en-US" sz="1400" dirty="0" err="1" smtClean="0"/>
              <a:t>MvxWindowsSetup</a:t>
            </a:r>
            <a:r>
              <a:rPr lang="en-US" sz="1400" dirty="0"/>
              <a:t> </a:t>
            </a:r>
            <a:r>
              <a:rPr lang="de-DE" sz="1400" dirty="0" smtClean="0"/>
              <a:t>{</a:t>
            </a:r>
            <a:endParaRPr lang="de-DE" sz="1400" dirty="0"/>
          </a:p>
          <a:p>
            <a:r>
              <a:rPr lang="de-DE" sz="1400" dirty="0" smtClean="0"/>
              <a:t>    </a:t>
            </a:r>
            <a:r>
              <a:rPr lang="de-DE" sz="1400" dirty="0" err="1" smtClean="0"/>
              <a:t>public</a:t>
            </a:r>
            <a:r>
              <a:rPr lang="de-DE" sz="1400" dirty="0" smtClean="0"/>
              <a:t> </a:t>
            </a:r>
            <a:r>
              <a:rPr lang="de-DE" sz="1400" dirty="0"/>
              <a:t>Setup(Frame </a:t>
            </a:r>
            <a:r>
              <a:rPr lang="de-DE" sz="1400" dirty="0" err="1"/>
              <a:t>rootFrame</a:t>
            </a:r>
            <a:r>
              <a:rPr lang="de-DE" sz="1400" dirty="0"/>
              <a:t>) : </a:t>
            </a:r>
            <a:r>
              <a:rPr lang="de-DE" sz="1400" dirty="0" err="1"/>
              <a:t>base</a:t>
            </a:r>
            <a:r>
              <a:rPr lang="de-DE" sz="1400" dirty="0"/>
              <a:t>(</a:t>
            </a:r>
            <a:r>
              <a:rPr lang="de-DE" sz="1400" dirty="0" err="1"/>
              <a:t>rootFrame</a:t>
            </a:r>
            <a:r>
              <a:rPr lang="de-DE" sz="1400" dirty="0" smtClean="0"/>
              <a:t>) {</a:t>
            </a:r>
            <a:r>
              <a:rPr lang="de-DE" sz="1400" dirty="0"/>
              <a:t> </a:t>
            </a:r>
            <a:r>
              <a:rPr lang="de-DE" sz="1400" dirty="0" smtClean="0"/>
              <a:t>}</a:t>
            </a:r>
            <a:endParaRPr lang="de-DE" sz="1400" dirty="0"/>
          </a:p>
          <a:p>
            <a:endParaRPr lang="de-DE" sz="1400" dirty="0"/>
          </a:p>
          <a:p>
            <a:r>
              <a:rPr lang="de-DE" sz="1400" dirty="0"/>
              <a:t> </a:t>
            </a:r>
            <a:r>
              <a:rPr lang="de-DE" sz="1400" dirty="0" smtClean="0"/>
              <a:t>   </a:t>
            </a:r>
            <a:r>
              <a:rPr lang="de-DE" sz="1400" dirty="0" err="1" smtClean="0"/>
              <a:t>protected</a:t>
            </a:r>
            <a:r>
              <a:rPr lang="de-DE" sz="1400" dirty="0" smtClean="0"/>
              <a:t> </a:t>
            </a:r>
            <a:r>
              <a:rPr lang="de-DE" sz="1400" dirty="0" err="1"/>
              <a:t>override</a:t>
            </a:r>
            <a:r>
              <a:rPr lang="de-DE" sz="1400" dirty="0"/>
              <a:t> </a:t>
            </a:r>
            <a:r>
              <a:rPr lang="de-DE" sz="1400" dirty="0" err="1"/>
              <a:t>IMvxApplication</a:t>
            </a:r>
            <a:r>
              <a:rPr lang="de-DE" sz="1400" dirty="0"/>
              <a:t> </a:t>
            </a:r>
            <a:r>
              <a:rPr lang="de-DE" sz="1400" dirty="0" err="1"/>
              <a:t>CreateApp</a:t>
            </a:r>
            <a:r>
              <a:rPr lang="de-DE" sz="1400" dirty="0" smtClean="0"/>
              <a:t>() {</a:t>
            </a:r>
            <a:endParaRPr lang="de-DE" sz="1400" dirty="0"/>
          </a:p>
          <a:p>
            <a:r>
              <a:rPr lang="de-DE" sz="1400" dirty="0"/>
              <a:t> </a:t>
            </a:r>
            <a:r>
              <a:rPr lang="de-DE" sz="1400" dirty="0" smtClean="0"/>
              <a:t>       </a:t>
            </a:r>
            <a:r>
              <a:rPr lang="de-DE" sz="1400" dirty="0" err="1" smtClean="0"/>
              <a:t>return</a:t>
            </a:r>
            <a:r>
              <a:rPr lang="de-DE" sz="1400" dirty="0" smtClean="0"/>
              <a:t> </a:t>
            </a:r>
            <a:r>
              <a:rPr lang="de-DE" sz="1400" dirty="0" err="1"/>
              <a:t>new</a:t>
            </a:r>
            <a:r>
              <a:rPr lang="de-DE" sz="1400" dirty="0"/>
              <a:t> </a:t>
            </a:r>
            <a:r>
              <a:rPr lang="de-DE" sz="1400" dirty="0" err="1"/>
              <a:t>Core.Plumbing.App</a:t>
            </a:r>
            <a:r>
              <a:rPr lang="de-DE" sz="1400" dirty="0"/>
              <a:t>();</a:t>
            </a:r>
          </a:p>
          <a:p>
            <a:r>
              <a:rPr lang="de-DE" sz="1400" dirty="0"/>
              <a:t>    </a:t>
            </a:r>
            <a:r>
              <a:rPr lang="de-DE" sz="1400" dirty="0" smtClean="0"/>
              <a:t>}</a:t>
            </a:r>
            <a:endParaRPr lang="de-DE" sz="1400" dirty="0"/>
          </a:p>
          <a:p>
            <a:r>
              <a:rPr lang="de-DE" sz="1400" dirty="0" smtClean="0"/>
              <a:t>}</a:t>
            </a:r>
            <a:endParaRPr lang="en-US" sz="1400" dirty="0" smtClean="0"/>
          </a:p>
        </p:txBody>
      </p:sp>
      <p:sp>
        <p:nvSpPr>
          <p:cNvPr id="9" name="Rectangle 8"/>
          <p:cNvSpPr/>
          <p:nvPr/>
        </p:nvSpPr>
        <p:spPr>
          <a:xfrm>
            <a:off x="2879812" y="2342373"/>
            <a:ext cx="1548172" cy="2500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ine Callout 1 9"/>
          <p:cNvSpPr/>
          <p:nvPr/>
        </p:nvSpPr>
        <p:spPr>
          <a:xfrm>
            <a:off x="5868144" y="1313558"/>
            <a:ext cx="2257274" cy="921430"/>
          </a:xfrm>
          <a:prstGeom prst="borderCallout1">
            <a:avLst>
              <a:gd name="adj1" fmla="val 18750"/>
              <a:gd name="adj2" fmla="val -8333"/>
              <a:gd name="adj3" fmla="val 107141"/>
              <a:gd name="adj4" fmla="val -8504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MvxWindowsSetup</a:t>
            </a:r>
            <a:r>
              <a:rPr lang="en-US" dirty="0" smtClean="0"/>
              <a:t> is the main setup class for UWP projects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2538446" y="2592453"/>
            <a:ext cx="1457490" cy="2673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Line Callout 1 11"/>
          <p:cNvSpPr/>
          <p:nvPr/>
        </p:nvSpPr>
        <p:spPr>
          <a:xfrm>
            <a:off x="5943789" y="1817614"/>
            <a:ext cx="2257274" cy="921430"/>
          </a:xfrm>
          <a:prstGeom prst="borderCallout1">
            <a:avLst>
              <a:gd name="adj1" fmla="val 18750"/>
              <a:gd name="adj2" fmla="val -8333"/>
              <a:gd name="adj3" fmla="val 97837"/>
              <a:gd name="adj4" fmla="val -8504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Constructor receives the UWP app’s root frame object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403648" y="2970597"/>
            <a:ext cx="4032448" cy="7122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Line Callout 1 13"/>
          <p:cNvSpPr/>
          <p:nvPr/>
        </p:nvSpPr>
        <p:spPr>
          <a:xfrm>
            <a:off x="6077272" y="1969587"/>
            <a:ext cx="2257274" cy="1114758"/>
          </a:xfrm>
          <a:prstGeom prst="borderCallout1">
            <a:avLst>
              <a:gd name="adj1" fmla="val 18750"/>
              <a:gd name="adj2" fmla="val -8333"/>
              <a:gd name="adj3" fmla="val 89198"/>
              <a:gd name="adj4" fmla="val -8504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This method returns the shared application file</a:t>
            </a:r>
          </a:p>
        </p:txBody>
      </p:sp>
    </p:spTree>
    <p:extLst>
      <p:ext uri="{BB962C8B-B14F-4D97-AF65-F5344CB8AC3E}">
        <p14:creationId xmlns:p14="http://schemas.microsoft.com/office/powerpoint/2010/main" val="3887409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2346" y="202986"/>
            <a:ext cx="8229600" cy="857250"/>
          </a:xfrm>
        </p:spPr>
        <p:txBody>
          <a:bodyPr/>
          <a:lstStyle/>
          <a:p>
            <a:r>
              <a:rPr lang="en-US" sz="4000" dirty="0" smtClean="0"/>
              <a:t>Application Lifecycle - iOS</a:t>
            </a:r>
            <a:endParaRPr lang="en-US" sz="4000" dirty="0"/>
          </a:p>
        </p:txBody>
      </p:sp>
      <p:sp>
        <p:nvSpPr>
          <p:cNvPr id="4" name="Rectangle 3"/>
          <p:cNvSpPr/>
          <p:nvPr/>
        </p:nvSpPr>
        <p:spPr>
          <a:xfrm>
            <a:off x="462346" y="1022275"/>
            <a:ext cx="2599509" cy="594664"/>
          </a:xfrm>
          <a:prstGeom prst="rect">
            <a:avLst/>
          </a:prstGeom>
          <a:solidFill>
            <a:srgbClr val="417D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SplashScreen</a:t>
            </a:r>
            <a:r>
              <a:rPr lang="en-US" dirty="0"/>
              <a:t> : </a:t>
            </a:r>
            <a:r>
              <a:rPr lang="en-US" dirty="0" err="1"/>
              <a:t>MvxSplashScreenActivity</a:t>
            </a:r>
            <a:endParaRPr lang="en-US" dirty="0" smtClean="0"/>
          </a:p>
        </p:txBody>
      </p:sp>
      <p:sp>
        <p:nvSpPr>
          <p:cNvPr id="5" name="Rectangle 4"/>
          <p:cNvSpPr/>
          <p:nvPr/>
        </p:nvSpPr>
        <p:spPr>
          <a:xfrm>
            <a:off x="462346" y="1695369"/>
            <a:ext cx="2613619" cy="594664"/>
          </a:xfrm>
          <a:prstGeom prst="rect">
            <a:avLst/>
          </a:prstGeom>
          <a:solidFill>
            <a:srgbClr val="417D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Setup : </a:t>
            </a:r>
            <a:r>
              <a:rPr lang="en-US" dirty="0" err="1" smtClean="0"/>
              <a:t>MvxAndroidSetup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51101" y="2355726"/>
            <a:ext cx="8275869" cy="5946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 : </a:t>
            </a:r>
            <a:r>
              <a:rPr lang="en-US" dirty="0" err="1" smtClean="0"/>
              <a:t>MvxApplication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43607" y="3683117"/>
            <a:ext cx="2606399" cy="594664"/>
          </a:xfrm>
          <a:prstGeom prst="rect">
            <a:avLst/>
          </a:prstGeom>
          <a:solidFill>
            <a:srgbClr val="417D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CustomerListActivity</a:t>
            </a:r>
            <a:r>
              <a:rPr lang="en-US" dirty="0" smtClean="0"/>
              <a:t> </a:t>
            </a:r>
            <a:r>
              <a:rPr lang="en-US" dirty="0"/>
              <a:t>: </a:t>
            </a:r>
            <a:r>
              <a:rPr lang="en-US" dirty="0" err="1"/>
              <a:t>MvxAppCompatActivity</a:t>
            </a:r>
            <a:r>
              <a:rPr lang="en-US" dirty="0"/>
              <a:t> 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43607" y="4362435"/>
            <a:ext cx="8283363" cy="5946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CustomerListViewModel</a:t>
            </a:r>
            <a:r>
              <a:rPr lang="en-US" dirty="0" smtClean="0"/>
              <a:t> : </a:t>
            </a:r>
            <a:r>
              <a:rPr lang="en-US" dirty="0" err="1" smtClean="0"/>
              <a:t>MvxViewModel</a:t>
            </a:r>
            <a:endParaRPr lang="en-US" dirty="0"/>
          </a:p>
        </p:txBody>
      </p:sp>
      <p:sp>
        <p:nvSpPr>
          <p:cNvPr id="161" name="Rectangle 160"/>
          <p:cNvSpPr/>
          <p:nvPr/>
        </p:nvSpPr>
        <p:spPr>
          <a:xfrm>
            <a:off x="6127461" y="1022275"/>
            <a:ext cx="2599509" cy="594664"/>
          </a:xfrm>
          <a:prstGeom prst="rect">
            <a:avLst/>
          </a:prstGeom>
          <a:solidFill>
            <a:srgbClr val="692D6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AppDelegate</a:t>
            </a:r>
            <a:r>
              <a:rPr lang="en-US" dirty="0"/>
              <a:t> : </a:t>
            </a:r>
            <a:r>
              <a:rPr lang="en-US" dirty="0" err="1"/>
              <a:t>MvxApplicationDelegate</a:t>
            </a:r>
            <a:endParaRPr lang="en-US" dirty="0" smtClean="0"/>
          </a:p>
        </p:txBody>
      </p:sp>
      <p:sp>
        <p:nvSpPr>
          <p:cNvPr id="162" name="Rectangle 161"/>
          <p:cNvSpPr/>
          <p:nvPr/>
        </p:nvSpPr>
        <p:spPr>
          <a:xfrm>
            <a:off x="6127461" y="1682632"/>
            <a:ext cx="2599509" cy="594664"/>
          </a:xfrm>
          <a:prstGeom prst="rect">
            <a:avLst/>
          </a:prstGeom>
          <a:solidFill>
            <a:srgbClr val="692D6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Setup : </a:t>
            </a:r>
            <a:r>
              <a:rPr lang="en-US" dirty="0" err="1"/>
              <a:t>MvxIosSetup</a:t>
            </a:r>
            <a:endParaRPr lang="en-US" dirty="0" smtClean="0"/>
          </a:p>
        </p:txBody>
      </p:sp>
      <p:sp>
        <p:nvSpPr>
          <p:cNvPr id="164" name="Rectangle 163"/>
          <p:cNvSpPr/>
          <p:nvPr/>
        </p:nvSpPr>
        <p:spPr>
          <a:xfrm>
            <a:off x="6127461" y="3016083"/>
            <a:ext cx="2599509" cy="594664"/>
          </a:xfrm>
          <a:prstGeom prst="rect">
            <a:avLst/>
          </a:prstGeom>
          <a:solidFill>
            <a:srgbClr val="692D6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ViewsContainer</a:t>
            </a:r>
            <a:r>
              <a:rPr lang="en-US" sz="1400" dirty="0" smtClean="0"/>
              <a:t> : </a:t>
            </a:r>
            <a:r>
              <a:rPr lang="en-US" sz="1400" dirty="0" err="1" smtClean="0"/>
              <a:t>MvxIosViewsContainer</a:t>
            </a:r>
            <a:endParaRPr lang="en-US" sz="1400" dirty="0" smtClean="0"/>
          </a:p>
        </p:txBody>
      </p:sp>
      <p:sp>
        <p:nvSpPr>
          <p:cNvPr id="171" name="Rectangle 170"/>
          <p:cNvSpPr/>
          <p:nvPr/>
        </p:nvSpPr>
        <p:spPr>
          <a:xfrm>
            <a:off x="6127461" y="3702078"/>
            <a:ext cx="2599509" cy="594664"/>
          </a:xfrm>
          <a:prstGeom prst="rect">
            <a:avLst/>
          </a:prstGeom>
          <a:solidFill>
            <a:srgbClr val="692D6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CustomerListViewController</a:t>
            </a:r>
            <a:r>
              <a:rPr lang="en-US" sz="1400" dirty="0" smtClean="0"/>
              <a:t>: </a:t>
            </a:r>
            <a:r>
              <a:rPr lang="en-US" sz="1400" dirty="0" err="1"/>
              <a:t>MvxViewController</a:t>
            </a:r>
            <a:r>
              <a:rPr lang="en-US" sz="1400" dirty="0"/>
              <a:t> </a:t>
            </a:r>
            <a:endParaRPr lang="en-US" sz="1400" dirty="0" smtClean="0"/>
          </a:p>
        </p:txBody>
      </p:sp>
      <p:sp>
        <p:nvSpPr>
          <p:cNvPr id="21" name="Rectangle 20"/>
          <p:cNvSpPr/>
          <p:nvPr/>
        </p:nvSpPr>
        <p:spPr>
          <a:xfrm>
            <a:off x="3277390" y="1022275"/>
            <a:ext cx="2599509" cy="594664"/>
          </a:xfrm>
          <a:prstGeom prst="rect">
            <a:avLst/>
          </a:prstGeom>
          <a:solidFill>
            <a:srgbClr val="2D96D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 </a:t>
            </a:r>
            <a:r>
              <a:rPr lang="en-US"/>
              <a:t>: Application</a:t>
            </a:r>
            <a:endParaRPr lang="en-US" dirty="0" smtClean="0"/>
          </a:p>
        </p:txBody>
      </p:sp>
      <p:sp>
        <p:nvSpPr>
          <p:cNvPr id="22" name="Rectangle 21"/>
          <p:cNvSpPr/>
          <p:nvPr/>
        </p:nvSpPr>
        <p:spPr>
          <a:xfrm>
            <a:off x="3277390" y="1676309"/>
            <a:ext cx="2599509" cy="594664"/>
          </a:xfrm>
          <a:prstGeom prst="rect">
            <a:avLst/>
          </a:prstGeom>
          <a:solidFill>
            <a:srgbClr val="2D96D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Setup </a:t>
            </a:r>
            <a:r>
              <a:rPr lang="en-US" dirty="0"/>
              <a:t>: </a:t>
            </a:r>
            <a:endParaRPr lang="en-US" dirty="0" smtClean="0"/>
          </a:p>
          <a:p>
            <a:pPr algn="ctr"/>
            <a:r>
              <a:rPr lang="en-US" dirty="0" err="1" smtClean="0"/>
              <a:t>MvxWindowsSetup</a:t>
            </a:r>
            <a:endParaRPr lang="en-US" dirty="0" smtClean="0"/>
          </a:p>
        </p:txBody>
      </p:sp>
      <p:sp>
        <p:nvSpPr>
          <p:cNvPr id="23" name="Rectangle 22"/>
          <p:cNvSpPr/>
          <p:nvPr/>
        </p:nvSpPr>
        <p:spPr>
          <a:xfrm>
            <a:off x="3277638" y="3693325"/>
            <a:ext cx="2599509" cy="594664"/>
          </a:xfrm>
          <a:prstGeom prst="rect">
            <a:avLst/>
          </a:prstGeom>
          <a:solidFill>
            <a:srgbClr val="2D96D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CustomerListPage</a:t>
            </a:r>
            <a:r>
              <a:rPr lang="en-US" dirty="0" smtClean="0"/>
              <a:t> </a:t>
            </a:r>
            <a:r>
              <a:rPr lang="en-US" dirty="0"/>
              <a:t>: </a:t>
            </a:r>
            <a:endParaRPr lang="en-US" dirty="0" smtClean="0"/>
          </a:p>
          <a:p>
            <a:pPr algn="ctr"/>
            <a:r>
              <a:rPr lang="en-US" dirty="0" err="1"/>
              <a:t>MvxWindowsPage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9230521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iOS App Setup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57200" y="1098551"/>
            <a:ext cx="8229600" cy="517920"/>
          </a:xfrm>
          <a:prstGeom prst="rect">
            <a:avLst/>
          </a:prstGeom>
          <a:solidFill>
            <a:srgbClr val="45D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The normal </a:t>
            </a:r>
            <a:r>
              <a:rPr lang="en-US" dirty="0" err="1" smtClean="0"/>
              <a:t>AppDelegate</a:t>
            </a:r>
            <a:r>
              <a:rPr lang="en-US" dirty="0" smtClean="0"/>
              <a:t> is extended by </a:t>
            </a:r>
            <a:r>
              <a:rPr lang="en-US" dirty="0" err="1" smtClean="0"/>
              <a:t>MvxapplicationDelegate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99592" y="1779662"/>
            <a:ext cx="7128792" cy="297004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[</a:t>
            </a:r>
            <a:r>
              <a:rPr lang="en-US" sz="1100" dirty="0"/>
              <a:t>Register("</a:t>
            </a:r>
            <a:r>
              <a:rPr lang="en-US" sz="1100" dirty="0" err="1"/>
              <a:t>AppDelegate</a:t>
            </a:r>
            <a:r>
              <a:rPr lang="en-US" sz="1100" dirty="0"/>
              <a:t>")]</a:t>
            </a:r>
            <a:br>
              <a:rPr lang="en-US" sz="1100" dirty="0"/>
            </a:br>
            <a:r>
              <a:rPr lang="en-US" sz="1100" dirty="0" smtClean="0"/>
              <a:t>public</a:t>
            </a:r>
            <a:r>
              <a:rPr lang="en-US" sz="1100" dirty="0"/>
              <a:t> class </a:t>
            </a:r>
            <a:r>
              <a:rPr lang="en-US" sz="1100" dirty="0" err="1"/>
              <a:t>AppDelegate</a:t>
            </a:r>
            <a:r>
              <a:rPr lang="en-US" sz="1100" dirty="0"/>
              <a:t> : </a:t>
            </a:r>
            <a:r>
              <a:rPr lang="en-US" sz="1100" dirty="0" err="1" smtClean="0"/>
              <a:t>MvxApplicationDelegate</a:t>
            </a:r>
            <a:r>
              <a:rPr lang="en-US" sz="1100" dirty="0" smtClean="0"/>
              <a:t> {</a:t>
            </a:r>
            <a:r>
              <a:rPr lang="en-US" sz="1100" dirty="0"/>
              <a:t/>
            </a:r>
            <a:br>
              <a:rPr lang="en-US" sz="1100" dirty="0"/>
            </a:br>
            <a:r>
              <a:rPr lang="en-US" sz="1100" dirty="0" smtClean="0"/>
              <a:t>    public</a:t>
            </a:r>
            <a:r>
              <a:rPr lang="en-US" sz="1100" dirty="0"/>
              <a:t> override </a:t>
            </a:r>
            <a:r>
              <a:rPr lang="en-US" sz="1100" dirty="0" err="1"/>
              <a:t>UIWindow</a:t>
            </a:r>
            <a:r>
              <a:rPr lang="en-US" sz="1100" dirty="0"/>
              <a:t> </a:t>
            </a:r>
            <a:r>
              <a:rPr lang="en-US" sz="1100" dirty="0" smtClean="0"/>
              <a:t>Window {</a:t>
            </a:r>
            <a:r>
              <a:rPr lang="en-US" sz="1100" dirty="0"/>
              <a:t> </a:t>
            </a:r>
            <a:r>
              <a:rPr lang="en-US" sz="1100" dirty="0" smtClean="0"/>
              <a:t>get; set;</a:t>
            </a:r>
            <a:r>
              <a:rPr lang="en-US" sz="1100" dirty="0"/>
              <a:t> </a:t>
            </a:r>
            <a:r>
              <a:rPr lang="en-US" sz="1100" dirty="0" smtClean="0"/>
              <a:t>}</a:t>
            </a:r>
            <a:r>
              <a:rPr lang="en-US" sz="1100" dirty="0"/>
              <a:t/>
            </a:r>
            <a:br>
              <a:rPr lang="en-US" sz="1100" dirty="0"/>
            </a:br>
            <a:r>
              <a:rPr lang="en-US" sz="1100" dirty="0"/>
              <a:t/>
            </a:r>
            <a:br>
              <a:rPr lang="en-US" sz="1100" dirty="0"/>
            </a:br>
            <a:r>
              <a:rPr lang="en-US" sz="1100" dirty="0" smtClean="0"/>
              <a:t>    public</a:t>
            </a:r>
            <a:r>
              <a:rPr lang="en-US" sz="1100" dirty="0"/>
              <a:t> override bool </a:t>
            </a:r>
            <a:r>
              <a:rPr lang="en-US" sz="1100" dirty="0" err="1" smtClean="0"/>
              <a:t>FinishedLaunching</a:t>
            </a:r>
            <a:r>
              <a:rPr lang="en-US" sz="1100" dirty="0" smtClean="0"/>
              <a:t> (</a:t>
            </a:r>
            <a:r>
              <a:rPr lang="en-US" sz="1100" dirty="0" err="1"/>
              <a:t>UIApplication</a:t>
            </a:r>
            <a:r>
              <a:rPr lang="en-US" sz="1100" dirty="0"/>
              <a:t> application, </a:t>
            </a:r>
            <a:r>
              <a:rPr lang="en-US" sz="1100" dirty="0" err="1"/>
              <a:t>NSDictionary</a:t>
            </a:r>
            <a:r>
              <a:rPr lang="en-US" sz="1100" dirty="0"/>
              <a:t> </a:t>
            </a:r>
            <a:r>
              <a:rPr lang="en-US" sz="1100" dirty="0" err="1" smtClean="0"/>
              <a:t>launchOptions</a:t>
            </a:r>
            <a:r>
              <a:rPr lang="en-US" sz="1100" dirty="0" smtClean="0"/>
              <a:t>) {</a:t>
            </a:r>
            <a:r>
              <a:rPr lang="en-US" sz="1100" dirty="0"/>
              <a:t/>
            </a:r>
            <a:br>
              <a:rPr lang="en-US" sz="1100" dirty="0"/>
            </a:br>
            <a:r>
              <a:rPr lang="en-US" sz="1100" dirty="0" smtClean="0"/>
              <a:t>    Window</a:t>
            </a:r>
            <a:r>
              <a:rPr lang="en-US" sz="1100" dirty="0"/>
              <a:t> = new </a:t>
            </a:r>
            <a:r>
              <a:rPr lang="en-US" sz="1100" dirty="0" err="1"/>
              <a:t>UIWindow</a:t>
            </a:r>
            <a:r>
              <a:rPr lang="en-US" sz="1100" dirty="0"/>
              <a:t>(</a:t>
            </a:r>
            <a:r>
              <a:rPr lang="en-US" sz="1100" dirty="0" err="1"/>
              <a:t>UIScreen.MainScreen.Bounds</a:t>
            </a:r>
            <a:r>
              <a:rPr lang="en-US" sz="1100" dirty="0"/>
              <a:t>);</a:t>
            </a:r>
            <a:br>
              <a:rPr lang="en-US" sz="1100" dirty="0"/>
            </a:br>
            <a:r>
              <a:rPr lang="en-US" sz="1100" dirty="0"/>
              <a:t/>
            </a:r>
            <a:br>
              <a:rPr lang="en-US" sz="1100" dirty="0"/>
            </a:br>
            <a:r>
              <a:rPr lang="en-US" sz="1100" dirty="0" smtClean="0"/>
              <a:t>    </a:t>
            </a:r>
            <a:r>
              <a:rPr lang="en-US" sz="1100" dirty="0" err="1" smtClean="0"/>
              <a:t>var</a:t>
            </a:r>
            <a:r>
              <a:rPr lang="en-US" sz="1100" dirty="0"/>
              <a:t> setup = new Setup(this, Window);</a:t>
            </a:r>
            <a:br>
              <a:rPr lang="en-US" sz="1100" dirty="0"/>
            </a:br>
            <a:r>
              <a:rPr lang="en-US" sz="1100" dirty="0" smtClean="0"/>
              <a:t>    </a:t>
            </a:r>
            <a:r>
              <a:rPr lang="en-US" sz="1100" dirty="0" err="1" smtClean="0"/>
              <a:t>setup.Initialize</a:t>
            </a:r>
            <a:r>
              <a:rPr lang="en-US" sz="1100" dirty="0"/>
              <a:t>();</a:t>
            </a:r>
            <a:br>
              <a:rPr lang="en-US" sz="1100" dirty="0"/>
            </a:br>
            <a:r>
              <a:rPr lang="en-US" sz="1100" dirty="0"/>
              <a:t/>
            </a:r>
            <a:br>
              <a:rPr lang="en-US" sz="1100" dirty="0"/>
            </a:br>
            <a:r>
              <a:rPr lang="en-US" sz="1100" dirty="0" smtClean="0"/>
              <a:t>    </a:t>
            </a:r>
            <a:r>
              <a:rPr lang="en-US" sz="1100" dirty="0" err="1" smtClean="0"/>
              <a:t>var</a:t>
            </a:r>
            <a:r>
              <a:rPr lang="en-US" sz="1100" dirty="0"/>
              <a:t> startup = </a:t>
            </a:r>
            <a:r>
              <a:rPr lang="en-US" sz="1100" dirty="0" err="1"/>
              <a:t>Mvx.Resolve</a:t>
            </a:r>
            <a:r>
              <a:rPr lang="en-US" sz="1100" dirty="0"/>
              <a:t>&lt;</a:t>
            </a:r>
            <a:r>
              <a:rPr lang="en-US" sz="1100" dirty="0" err="1"/>
              <a:t>IMvxAppStart</a:t>
            </a:r>
            <a:r>
              <a:rPr lang="en-US" sz="1100" dirty="0"/>
              <a:t>&gt;();</a:t>
            </a:r>
            <a:br>
              <a:rPr lang="en-US" sz="1100" dirty="0"/>
            </a:br>
            <a:r>
              <a:rPr lang="en-US" sz="1100" dirty="0" smtClean="0"/>
              <a:t>    </a:t>
            </a:r>
            <a:r>
              <a:rPr lang="en-US" sz="1100" dirty="0" err="1" smtClean="0"/>
              <a:t>startup.Start</a:t>
            </a:r>
            <a:r>
              <a:rPr lang="en-US" sz="1100" dirty="0"/>
              <a:t>();</a:t>
            </a:r>
            <a:br>
              <a:rPr lang="en-US" sz="1100" dirty="0"/>
            </a:br>
            <a:r>
              <a:rPr lang="en-US" sz="1100" dirty="0"/>
              <a:t/>
            </a:r>
            <a:br>
              <a:rPr lang="en-US" sz="1100" dirty="0"/>
            </a:br>
            <a:r>
              <a:rPr lang="en-US" sz="1100" dirty="0" smtClean="0"/>
              <a:t>    </a:t>
            </a:r>
            <a:r>
              <a:rPr lang="en-US" sz="1100" dirty="0" err="1" smtClean="0"/>
              <a:t>Window.MakeKeyAndVisible</a:t>
            </a:r>
            <a:r>
              <a:rPr lang="en-US" sz="1100" dirty="0"/>
              <a:t>();</a:t>
            </a:r>
            <a:br>
              <a:rPr lang="en-US" sz="1100" dirty="0"/>
            </a:br>
            <a:r>
              <a:rPr lang="en-US" sz="1100" dirty="0"/>
              <a:t/>
            </a:r>
            <a:br>
              <a:rPr lang="en-US" sz="1100" dirty="0"/>
            </a:br>
            <a:r>
              <a:rPr lang="en-US" sz="1100" dirty="0" smtClean="0"/>
              <a:t>    return</a:t>
            </a:r>
            <a:r>
              <a:rPr lang="en-US" sz="1100" dirty="0"/>
              <a:t> true;</a:t>
            </a:r>
            <a:br>
              <a:rPr lang="en-US" sz="1100" dirty="0"/>
            </a:br>
            <a:r>
              <a:rPr lang="en-US" sz="1100" dirty="0" smtClean="0"/>
              <a:t>}</a:t>
            </a:r>
            <a:endParaRPr lang="en-US" sz="1100" dirty="0"/>
          </a:p>
        </p:txBody>
      </p:sp>
      <p:sp>
        <p:nvSpPr>
          <p:cNvPr id="6" name="Rectangle 5"/>
          <p:cNvSpPr/>
          <p:nvPr/>
        </p:nvSpPr>
        <p:spPr>
          <a:xfrm>
            <a:off x="2627784" y="1978719"/>
            <a:ext cx="1576176" cy="1609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Line Callout 1 6"/>
          <p:cNvSpPr/>
          <p:nvPr/>
        </p:nvSpPr>
        <p:spPr>
          <a:xfrm>
            <a:off x="5652120" y="970607"/>
            <a:ext cx="2520280" cy="1080120"/>
          </a:xfrm>
          <a:prstGeom prst="borderCallout1">
            <a:avLst>
              <a:gd name="adj1" fmla="val 18750"/>
              <a:gd name="adj2" fmla="val -8333"/>
              <a:gd name="adj3" fmla="val 93153"/>
              <a:gd name="adj4" fmla="val -10140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AppDelegate</a:t>
            </a:r>
            <a:r>
              <a:rPr lang="en-US" dirty="0" smtClean="0"/>
              <a:t> must inherit from </a:t>
            </a:r>
            <a:r>
              <a:rPr lang="en-US" dirty="0" err="1" smtClean="0"/>
              <a:t>MvxApplicationDelegate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115616" y="2986831"/>
            <a:ext cx="2376264" cy="37700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ine Callout 1 10"/>
          <p:cNvSpPr/>
          <p:nvPr/>
        </p:nvSpPr>
        <p:spPr>
          <a:xfrm>
            <a:off x="4067944" y="1978719"/>
            <a:ext cx="2520280" cy="1080120"/>
          </a:xfrm>
          <a:prstGeom prst="borderCallout1">
            <a:avLst>
              <a:gd name="adj1" fmla="val 18750"/>
              <a:gd name="adj2" fmla="val -8333"/>
              <a:gd name="adj3" fmla="val 93153"/>
              <a:gd name="adj4" fmla="val -10140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Like UWP, in iOS you need to specifically instantiate and initialize the iOS setup class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115616" y="3454883"/>
            <a:ext cx="2808312" cy="37700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Line Callout 1 12"/>
          <p:cNvSpPr/>
          <p:nvPr/>
        </p:nvSpPr>
        <p:spPr>
          <a:xfrm>
            <a:off x="4067944" y="2446771"/>
            <a:ext cx="2520280" cy="1080120"/>
          </a:xfrm>
          <a:prstGeom prst="borderCallout1">
            <a:avLst>
              <a:gd name="adj1" fmla="val 18750"/>
              <a:gd name="adj2" fmla="val -8333"/>
              <a:gd name="adj3" fmla="val 93153"/>
              <a:gd name="adj4" fmla="val -10140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Also like UWP, in iOS you need to find and Start shared startup class.</a:t>
            </a:r>
            <a:endParaRPr lang="en-US" dirty="0"/>
          </a:p>
        </p:txBody>
      </p:sp>
      <p:sp>
        <p:nvSpPr>
          <p:cNvPr id="14" name="Line Callout 1 13"/>
          <p:cNvSpPr/>
          <p:nvPr/>
        </p:nvSpPr>
        <p:spPr>
          <a:xfrm>
            <a:off x="4788024" y="3130186"/>
            <a:ext cx="2520280" cy="1080120"/>
          </a:xfrm>
          <a:prstGeom prst="borderCallout1">
            <a:avLst>
              <a:gd name="adj1" fmla="val 18750"/>
              <a:gd name="adj2" fmla="val -8333"/>
              <a:gd name="adj3" fmla="val 47438"/>
              <a:gd name="adj4" fmla="val -3464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Startup needs to occur after iOS setup classes are called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2157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3" grpId="0" animBg="1"/>
      <p:bldP spid="13" grpId="1" animBg="1"/>
      <p:bldP spid="1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Storyboards?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57200" y="1098551"/>
            <a:ext cx="8229600" cy="517920"/>
          </a:xfrm>
          <a:prstGeom prst="rect">
            <a:avLst/>
          </a:prstGeom>
          <a:solidFill>
            <a:srgbClr val="45D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By default </a:t>
            </a:r>
            <a:r>
              <a:rPr lang="en-US" dirty="0" err="1" smtClean="0"/>
              <a:t>MvvmCross</a:t>
            </a:r>
            <a:r>
              <a:rPr lang="en-US" dirty="0" smtClean="0"/>
              <a:t> does not use storyboards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57200" y="1717068"/>
            <a:ext cx="8229600" cy="517920"/>
          </a:xfrm>
          <a:prstGeom prst="rect">
            <a:avLst/>
          </a:prstGeom>
          <a:solidFill>
            <a:srgbClr val="0CC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Most functionality on the </a:t>
            </a:r>
            <a:r>
              <a:rPr lang="en-US" dirty="0" err="1" smtClean="0"/>
              <a:t>MvvmCross</a:t>
            </a:r>
            <a:r>
              <a:rPr lang="en-US" dirty="0" smtClean="0"/>
              <a:t> framework can be </a:t>
            </a:r>
            <a:r>
              <a:rPr lang="en-US" dirty="0" err="1" smtClean="0"/>
              <a:t>overriden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33232" y="2335585"/>
            <a:ext cx="8229600" cy="517920"/>
          </a:xfrm>
          <a:prstGeom prst="rect">
            <a:avLst/>
          </a:prstGeom>
          <a:solidFill>
            <a:srgbClr val="00AC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/>
              <a:t>ViewsContainer</a:t>
            </a:r>
            <a:r>
              <a:rPr lang="en-US" dirty="0" smtClean="0"/>
              <a:t> can be </a:t>
            </a:r>
            <a:r>
              <a:rPr lang="en-US" dirty="0" err="1" smtClean="0"/>
              <a:t>overriden</a:t>
            </a:r>
            <a:r>
              <a:rPr lang="en-US" dirty="0" smtClean="0"/>
              <a:t> to use a storyboard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27584" y="2954102"/>
            <a:ext cx="7128792" cy="195438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public</a:t>
            </a:r>
            <a:r>
              <a:rPr lang="en-US" sz="1100" dirty="0"/>
              <a:t> class </a:t>
            </a:r>
            <a:r>
              <a:rPr lang="en-US" sz="1100" dirty="0" err="1"/>
              <a:t>ViewsContainer</a:t>
            </a:r>
            <a:r>
              <a:rPr lang="en-US" sz="1100" dirty="0"/>
              <a:t> : </a:t>
            </a:r>
            <a:r>
              <a:rPr lang="en-US" sz="1100" dirty="0" err="1" smtClean="0"/>
              <a:t>MvxIosViewsContainer</a:t>
            </a:r>
            <a:r>
              <a:rPr lang="en-US" sz="1100" dirty="0" smtClean="0"/>
              <a:t> {</a:t>
            </a:r>
            <a:r>
              <a:rPr lang="en-US" sz="1100" dirty="0"/>
              <a:t/>
            </a:r>
            <a:br>
              <a:rPr lang="en-US" sz="1100" dirty="0"/>
            </a:br>
            <a:r>
              <a:rPr lang="en-US" sz="1100" dirty="0"/>
              <a:t>    </a:t>
            </a:r>
            <a:r>
              <a:rPr lang="en-US" sz="1100" dirty="0" smtClean="0"/>
              <a:t>protected</a:t>
            </a:r>
            <a:r>
              <a:rPr lang="en-US" sz="1100" dirty="0"/>
              <a:t> override </a:t>
            </a:r>
            <a:r>
              <a:rPr lang="en-US" sz="1100" dirty="0" err="1"/>
              <a:t>IMvxIosView</a:t>
            </a:r>
            <a:r>
              <a:rPr lang="en-US" sz="1100" dirty="0"/>
              <a:t> </a:t>
            </a:r>
            <a:r>
              <a:rPr lang="en-US" sz="1100" dirty="0" err="1"/>
              <a:t>CreateViewOfType</a:t>
            </a:r>
            <a:r>
              <a:rPr lang="en-US" sz="1100" dirty="0"/>
              <a:t>(Type </a:t>
            </a:r>
            <a:r>
              <a:rPr lang="en-US" sz="1100" dirty="0" err="1"/>
              <a:t>viewType</a:t>
            </a:r>
            <a:r>
              <a:rPr lang="en-US" sz="1100" dirty="0"/>
              <a:t>, </a:t>
            </a:r>
            <a:r>
              <a:rPr lang="en-US" sz="1100" dirty="0" err="1"/>
              <a:t>MvxViewModelRequest</a:t>
            </a:r>
            <a:r>
              <a:rPr lang="en-US" sz="1100" dirty="0"/>
              <a:t> request</a:t>
            </a:r>
            <a:r>
              <a:rPr lang="en-US" sz="1100" dirty="0" smtClean="0"/>
              <a:t>) {</a:t>
            </a:r>
            <a:r>
              <a:rPr lang="en-US" sz="1100" dirty="0"/>
              <a:t/>
            </a:r>
            <a:br>
              <a:rPr lang="en-US" sz="1100" dirty="0"/>
            </a:br>
            <a:r>
              <a:rPr lang="en-US" sz="1100" dirty="0" smtClean="0"/>
              <a:t>        </a:t>
            </a:r>
            <a:r>
              <a:rPr lang="en-US" sz="1100" dirty="0" err="1" smtClean="0"/>
              <a:t>var</a:t>
            </a:r>
            <a:r>
              <a:rPr lang="en-US" sz="1100" dirty="0"/>
              <a:t> </a:t>
            </a:r>
            <a:r>
              <a:rPr lang="en-US" sz="1100" dirty="0" err="1"/>
              <a:t>storyboardName</a:t>
            </a:r>
            <a:r>
              <a:rPr lang="en-US" sz="1100" dirty="0"/>
              <a:t> = </a:t>
            </a:r>
            <a:r>
              <a:rPr lang="en-US" sz="1100" dirty="0" err="1"/>
              <a:t>GetStoryboardNameFromControllerType</a:t>
            </a:r>
            <a:r>
              <a:rPr lang="en-US" sz="1100" dirty="0"/>
              <a:t>(</a:t>
            </a:r>
            <a:r>
              <a:rPr lang="en-US" sz="1100" dirty="0" err="1"/>
              <a:t>viewType</a:t>
            </a:r>
            <a:r>
              <a:rPr lang="en-US" sz="1100" dirty="0"/>
              <a:t>);</a:t>
            </a:r>
            <a:br>
              <a:rPr lang="en-US" sz="1100" dirty="0"/>
            </a:br>
            <a:r>
              <a:rPr lang="en-US" sz="1100" dirty="0"/>
              <a:t>        </a:t>
            </a:r>
            <a:r>
              <a:rPr lang="en-US" sz="1100" dirty="0" err="1" smtClean="0"/>
              <a:t>var</a:t>
            </a:r>
            <a:r>
              <a:rPr lang="en-US" sz="1100" dirty="0"/>
              <a:t> storyboard = </a:t>
            </a:r>
            <a:r>
              <a:rPr lang="en-US" sz="1100" dirty="0" err="1"/>
              <a:t>UIStoryboard.FromName</a:t>
            </a:r>
            <a:r>
              <a:rPr lang="en-US" sz="1100" dirty="0"/>
              <a:t>(</a:t>
            </a:r>
            <a:r>
              <a:rPr lang="en-US" sz="1100" dirty="0" err="1"/>
              <a:t>storyboardName</a:t>
            </a:r>
            <a:r>
              <a:rPr lang="en-US" sz="1100" dirty="0"/>
              <a:t>, null);</a:t>
            </a:r>
            <a:br>
              <a:rPr lang="en-US" sz="1100" dirty="0"/>
            </a:br>
            <a:r>
              <a:rPr lang="en-US" sz="1100" dirty="0"/>
              <a:t>        </a:t>
            </a:r>
            <a:r>
              <a:rPr lang="en-US" sz="1100" dirty="0" err="1" smtClean="0"/>
              <a:t>var</a:t>
            </a:r>
            <a:r>
              <a:rPr lang="en-US" sz="1100" dirty="0"/>
              <a:t> </a:t>
            </a:r>
            <a:r>
              <a:rPr lang="en-US" sz="1100" dirty="0" err="1"/>
              <a:t>returnValue</a:t>
            </a:r>
            <a:r>
              <a:rPr lang="en-US" sz="1100" dirty="0"/>
              <a:t> = </a:t>
            </a:r>
            <a:r>
              <a:rPr lang="en-US" sz="1100" dirty="0" err="1"/>
              <a:t>storyboard.InstantiateViewController</a:t>
            </a:r>
            <a:r>
              <a:rPr lang="en-US" sz="1100" dirty="0"/>
              <a:t>(</a:t>
            </a:r>
            <a:r>
              <a:rPr lang="en-US" sz="1100" dirty="0" err="1"/>
              <a:t>viewType.Name</a:t>
            </a:r>
            <a:r>
              <a:rPr lang="en-US" sz="1100" dirty="0" smtClean="0"/>
              <a:t>);</a:t>
            </a:r>
            <a:r>
              <a:rPr lang="en-US" sz="1100" dirty="0"/>
              <a:t/>
            </a:r>
            <a:br>
              <a:rPr lang="en-US" sz="1100" dirty="0"/>
            </a:br>
            <a:r>
              <a:rPr lang="en-US" sz="1100" dirty="0"/>
              <a:t>        </a:t>
            </a:r>
            <a:r>
              <a:rPr lang="en-US" sz="1100" dirty="0" smtClean="0"/>
              <a:t>return</a:t>
            </a:r>
            <a:r>
              <a:rPr lang="en-US" sz="1100" dirty="0"/>
              <a:t> (</a:t>
            </a:r>
            <a:r>
              <a:rPr lang="en-US" sz="1100" dirty="0" err="1"/>
              <a:t>IMvxIosView</a:t>
            </a:r>
            <a:r>
              <a:rPr lang="en-US" sz="1100" dirty="0"/>
              <a:t>)</a:t>
            </a:r>
            <a:r>
              <a:rPr lang="en-US" sz="1100" dirty="0" err="1"/>
              <a:t>returnValue</a:t>
            </a:r>
            <a:r>
              <a:rPr lang="en-US" sz="1100" dirty="0"/>
              <a:t>;</a:t>
            </a:r>
            <a:br>
              <a:rPr lang="en-US" sz="1100" dirty="0"/>
            </a:br>
            <a:r>
              <a:rPr lang="en-US" sz="1100" dirty="0"/>
              <a:t> </a:t>
            </a:r>
            <a:r>
              <a:rPr lang="en-US" sz="1100" dirty="0" smtClean="0"/>
              <a:t>   }</a:t>
            </a:r>
            <a:r>
              <a:rPr lang="en-US" sz="1100" dirty="0"/>
              <a:t/>
            </a:r>
            <a:br>
              <a:rPr lang="en-US" sz="1100" dirty="0"/>
            </a:br>
            <a:r>
              <a:rPr lang="en-US" sz="1100" dirty="0"/>
              <a:t/>
            </a:r>
            <a:br>
              <a:rPr lang="en-US" sz="1100" dirty="0"/>
            </a:br>
            <a:r>
              <a:rPr lang="en-US" sz="1100" dirty="0"/>
              <a:t>    </a:t>
            </a:r>
            <a:r>
              <a:rPr lang="en-US" sz="1100" dirty="0" smtClean="0"/>
              <a:t>public</a:t>
            </a:r>
            <a:r>
              <a:rPr lang="en-US" sz="1100" dirty="0"/>
              <a:t> string </a:t>
            </a:r>
            <a:r>
              <a:rPr lang="en-US" sz="1100" dirty="0" err="1"/>
              <a:t>GetStoryboardNameFromControllerType</a:t>
            </a:r>
            <a:r>
              <a:rPr lang="en-US" sz="1100" dirty="0"/>
              <a:t>(Type </a:t>
            </a:r>
            <a:r>
              <a:rPr lang="en-US" sz="1100" dirty="0" err="1"/>
              <a:t>viewType</a:t>
            </a:r>
            <a:r>
              <a:rPr lang="en-US" sz="1100" dirty="0" smtClean="0"/>
              <a:t>)</a:t>
            </a:r>
            <a:r>
              <a:rPr lang="en-US" sz="1100" dirty="0"/>
              <a:t> </a:t>
            </a:r>
            <a:r>
              <a:rPr lang="en-US" sz="1100" dirty="0" smtClean="0"/>
              <a:t>{</a:t>
            </a:r>
            <a:r>
              <a:rPr lang="en-US" sz="1100" dirty="0"/>
              <a:t/>
            </a:r>
            <a:br>
              <a:rPr lang="en-US" sz="1100" dirty="0"/>
            </a:br>
            <a:r>
              <a:rPr lang="en-US" sz="1100" dirty="0"/>
              <a:t>    </a:t>
            </a:r>
            <a:r>
              <a:rPr lang="en-US" sz="1100" dirty="0" smtClean="0"/>
              <a:t>}</a:t>
            </a:r>
          </a:p>
          <a:p>
            <a:r>
              <a:rPr lang="en-US" sz="1100" dirty="0" smtClean="0"/>
              <a:t>}</a:t>
            </a:r>
            <a:endParaRPr lang="en-US" sz="1100" dirty="0"/>
          </a:p>
        </p:txBody>
      </p:sp>
      <p:sp>
        <p:nvSpPr>
          <p:cNvPr id="8" name="Rectangle 7"/>
          <p:cNvSpPr/>
          <p:nvPr/>
        </p:nvSpPr>
        <p:spPr>
          <a:xfrm>
            <a:off x="2699792" y="3003798"/>
            <a:ext cx="1512168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035864" y="3165213"/>
            <a:ext cx="1176096" cy="2086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ine Callout 1 10"/>
          <p:cNvSpPr/>
          <p:nvPr/>
        </p:nvSpPr>
        <p:spPr>
          <a:xfrm>
            <a:off x="5876528" y="2148086"/>
            <a:ext cx="2962672" cy="1449410"/>
          </a:xfrm>
          <a:prstGeom prst="borderCallout1">
            <a:avLst>
              <a:gd name="adj1" fmla="val 18750"/>
              <a:gd name="adj2" fmla="val -8333"/>
              <a:gd name="adj3" fmla="val 68549"/>
              <a:gd name="adj4" fmla="val -8504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CreateViewOfType</a:t>
            </a:r>
            <a:r>
              <a:rPr lang="en-US" dirty="0" smtClean="0"/>
              <a:t> is called by system passing a type of view controller to create and expects an instantiated view controller of that type back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4199392" y="3175377"/>
            <a:ext cx="1092688" cy="19844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608" y="4299942"/>
            <a:ext cx="4464496" cy="4320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Line Callout 1 14"/>
          <p:cNvSpPr/>
          <p:nvPr/>
        </p:nvSpPr>
        <p:spPr>
          <a:xfrm>
            <a:off x="5609448" y="3456617"/>
            <a:ext cx="2962672" cy="1449410"/>
          </a:xfrm>
          <a:prstGeom prst="borderCallout1">
            <a:avLst>
              <a:gd name="adj1" fmla="val 18750"/>
              <a:gd name="adj2" fmla="val -8333"/>
              <a:gd name="adj3" fmla="val 59086"/>
              <a:gd name="adj4" fmla="val -4523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Custom method that takes the view controller type and maps it to the storyboard name that contains the view controller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3016424" y="3641494"/>
            <a:ext cx="2779712" cy="2346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Line Callout 1 16"/>
          <p:cNvSpPr/>
          <p:nvPr/>
        </p:nvSpPr>
        <p:spPr>
          <a:xfrm>
            <a:off x="5852560" y="2782639"/>
            <a:ext cx="2962672" cy="1449410"/>
          </a:xfrm>
          <a:prstGeom prst="borderCallout1">
            <a:avLst>
              <a:gd name="adj1" fmla="val 18750"/>
              <a:gd name="adj2" fmla="val -8333"/>
              <a:gd name="adj3" fmla="val 59086"/>
              <a:gd name="adj4" fmla="val -4523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This call will fail unless this name is set in the storyboard as the restoration id of the view controller</a:t>
            </a:r>
            <a:endParaRPr lang="en-US" dirty="0"/>
          </a:p>
        </p:txBody>
      </p:sp>
      <p:sp>
        <p:nvSpPr>
          <p:cNvPr id="9" name="Line Callout 1 8"/>
          <p:cNvSpPr/>
          <p:nvPr/>
        </p:nvSpPr>
        <p:spPr>
          <a:xfrm>
            <a:off x="5724128" y="1995686"/>
            <a:ext cx="2962672" cy="1449410"/>
          </a:xfrm>
          <a:prstGeom prst="borderCallout1">
            <a:avLst>
              <a:gd name="adj1" fmla="val 18750"/>
              <a:gd name="adj2" fmla="val -8333"/>
              <a:gd name="adj3" fmla="val 68549"/>
              <a:gd name="adj4" fmla="val -8504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Creating class that derives from </a:t>
            </a:r>
            <a:r>
              <a:rPr lang="en-US" dirty="0" err="1" smtClean="0"/>
              <a:t>MvxIosViewsContainer</a:t>
            </a:r>
            <a:r>
              <a:rPr lang="en-US" dirty="0" smtClean="0"/>
              <a:t> allows you to change how view controllers are created for a view model.</a:t>
            </a:r>
            <a:endParaRPr lang="en-US" dirty="0"/>
          </a:p>
        </p:txBody>
      </p:sp>
      <p:sp>
        <p:nvSpPr>
          <p:cNvPr id="13" name="Line Callout 1 12"/>
          <p:cNvSpPr/>
          <p:nvPr/>
        </p:nvSpPr>
        <p:spPr>
          <a:xfrm>
            <a:off x="6121872" y="2300486"/>
            <a:ext cx="2962672" cy="1449410"/>
          </a:xfrm>
          <a:prstGeom prst="borderCallout1">
            <a:avLst>
              <a:gd name="adj1" fmla="val 18750"/>
              <a:gd name="adj2" fmla="val -8333"/>
              <a:gd name="adj3" fmla="val 59086"/>
              <a:gd name="adj4" fmla="val -4523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Type passed in is view controller type registered for that view model being navigated to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65039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4" grpId="0" animBg="1"/>
      <p:bldP spid="15" grpId="0" animBg="1"/>
      <p:bldP spid="16" grpId="0" animBg="1"/>
      <p:bldP spid="16" grpId="1" animBg="1"/>
      <p:bldP spid="17" grpId="0" animBg="1"/>
      <p:bldP spid="17" grpId="1" animBg="1"/>
      <p:bldP spid="9" grpId="0" animBg="1"/>
      <p:bldP spid="9" grpId="1" animBg="1"/>
      <p:bldP spid="13" grpId="0" animBg="1"/>
      <p:bldP spid="13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 bwMode="auto">
          <a:xfrm>
            <a:off x="722313" y="3305176"/>
            <a:ext cx="7772400" cy="10215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rgbClr val="195570"/>
                </a:solidFill>
                <a:latin typeface="Arial Bold" pitchFamily="-72" charset="0"/>
                <a:ea typeface="ＭＳ Ｐゴシック" pitchFamily="-72" charset="-128"/>
                <a:cs typeface="ＭＳ Ｐゴシック" pitchFamily="-72" charset="-128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Bold" pitchFamily="-72" charset="0"/>
                <a:ea typeface="ＭＳ Ｐゴシック" pitchFamily="-72" charset="-128"/>
                <a:cs typeface="ＭＳ Ｐゴシック" pitchFamily="-72" charset="-128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Bold" pitchFamily="-72" charset="0"/>
                <a:ea typeface="ＭＳ Ｐゴシック" pitchFamily="-72" charset="-128"/>
                <a:cs typeface="ＭＳ Ｐゴシック" pitchFamily="-72" charset="-128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Bold" pitchFamily="-72" charset="0"/>
                <a:ea typeface="ＭＳ Ｐゴシック" pitchFamily="-72" charset="-128"/>
                <a:cs typeface="ＭＳ Ｐゴシック" pitchFamily="-72" charset="-128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Bold" pitchFamily="-72" charset="0"/>
                <a:ea typeface="ＭＳ Ｐゴシック" pitchFamily="-72" charset="-128"/>
                <a:cs typeface="ＭＳ Ｐゴシック" pitchFamily="-72" charset="-128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Bold" pitchFamily="-72" charset="0"/>
                <a:ea typeface="ＭＳ Ｐゴシック" pitchFamily="-72" charset="-128"/>
                <a:cs typeface="ＭＳ Ｐゴシック" pitchFamily="-72" charset="-128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Bold" pitchFamily="-72" charset="0"/>
                <a:ea typeface="ＭＳ Ｐゴシック" pitchFamily="-72" charset="-128"/>
                <a:cs typeface="ＭＳ Ｐゴシック" pitchFamily="-72" charset="-128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Bold" pitchFamily="-72" charset="0"/>
                <a:ea typeface="ＭＳ Ｐゴシック" pitchFamily="-72" charset="-128"/>
                <a:cs typeface="ＭＳ Ｐゴシック" pitchFamily="-72" charset="-128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Bold" pitchFamily="-72" charset="0"/>
                <a:ea typeface="ＭＳ Ｐゴシック" pitchFamily="-72" charset="-128"/>
                <a:cs typeface="ＭＳ Ｐゴシック" pitchFamily="-72" charset="-128"/>
              </a:defRPr>
            </a:lvl9pPr>
          </a:lstStyle>
          <a:p>
            <a:r>
              <a:rPr lang="en-US" smtClean="0"/>
              <a:t>Kevin Ford</a:t>
            </a:r>
            <a:endParaRPr lang="en-US" dirty="0"/>
          </a:p>
        </p:txBody>
      </p:sp>
      <p:sp>
        <p:nvSpPr>
          <p:cNvPr id="5" name="Text Placeholder 2"/>
          <p:cNvSpPr txBox="1">
            <a:spLocks/>
          </p:cNvSpPr>
          <p:nvPr/>
        </p:nvSpPr>
        <p:spPr bwMode="auto">
          <a:xfrm>
            <a:off x="722313" y="2180036"/>
            <a:ext cx="7772400" cy="11251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47500" lnSpcReduction="20000"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95570"/>
              </a:buClr>
              <a:buFont typeface="Arial" pitchFamily="-72" charset="0"/>
              <a:buChar char="•"/>
              <a:defRPr sz="3200" kern="1200">
                <a:solidFill>
                  <a:schemeClr val="tx1"/>
                </a:solidFill>
                <a:latin typeface="Arial" pitchFamily="-72" charset="0"/>
                <a:ea typeface="ＭＳ Ｐゴシック" pitchFamily="-72" charset="-128"/>
                <a:cs typeface="ＭＳ Ｐゴシック" pitchFamily="-72" charset="-128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itchFamily="-72" charset="0"/>
              <a:buChar char="–"/>
              <a:defRPr sz="2800" kern="1200">
                <a:solidFill>
                  <a:schemeClr val="tx1"/>
                </a:solidFill>
                <a:latin typeface="Arial" pitchFamily="-72" charset="0"/>
                <a:ea typeface="ＭＳ Ｐゴシック" pitchFamily="-72" charset="-128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Arial" pitchFamily="-72" charset="0"/>
              <a:buChar char="•"/>
              <a:defRPr sz="2400" kern="1200">
                <a:solidFill>
                  <a:schemeClr val="tx1"/>
                </a:solidFill>
                <a:latin typeface="Arial" pitchFamily="-72" charset="0"/>
                <a:ea typeface="ＭＳ Ｐゴシック" pitchFamily="-72" charset="-128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itchFamily="-72" charset="0"/>
              <a:buChar char="–"/>
              <a:defRPr sz="2000" kern="1200">
                <a:solidFill>
                  <a:schemeClr val="tx1"/>
                </a:solidFill>
                <a:latin typeface="Arial" pitchFamily="-72" charset="0"/>
                <a:ea typeface="ＭＳ Ｐゴシック" pitchFamily="-72" charset="-128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itchFamily="-72" charset="0"/>
              <a:buChar char="»"/>
              <a:defRPr sz="2000" kern="1200">
                <a:solidFill>
                  <a:schemeClr val="tx1"/>
                </a:solidFill>
                <a:latin typeface="Arial" pitchFamily="-72" charset="0"/>
                <a:ea typeface="ＭＳ Ｐゴシック" pitchFamily="-72" charset="-128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>
                <a:solidFill>
                  <a:srgbClr val="FF6600"/>
                </a:solidFill>
              </a:rPr>
              <a:t>kevinf@magenic.com</a:t>
            </a:r>
            <a:endParaRPr lang="en-US" dirty="0" smtClean="0">
              <a:solidFill>
                <a:srgbClr val="FF6600"/>
              </a:solidFill>
            </a:endParaRPr>
          </a:p>
          <a:p>
            <a:r>
              <a:rPr lang="en-US" dirty="0" smtClean="0">
                <a:solidFill>
                  <a:srgbClr val="FF6600"/>
                </a:solidFill>
              </a:rPr>
              <a:t>@Bowman74</a:t>
            </a:r>
          </a:p>
          <a:p>
            <a:r>
              <a:rPr lang="en-US" dirty="0" smtClean="0">
                <a:solidFill>
                  <a:srgbClr val="FF6600"/>
                </a:solidFill>
              </a:rPr>
              <a:t>http://</a:t>
            </a:r>
            <a:r>
              <a:rPr lang="en-US" dirty="0" err="1" smtClean="0">
                <a:solidFill>
                  <a:srgbClr val="FF6600"/>
                </a:solidFill>
              </a:rPr>
              <a:t>windingroadway.blogspot.com</a:t>
            </a:r>
            <a:r>
              <a:rPr lang="en-US" dirty="0" smtClean="0">
                <a:solidFill>
                  <a:srgbClr val="FF6600"/>
                </a:solidFill>
              </a:rPr>
              <a:t>/</a:t>
            </a:r>
          </a:p>
          <a:p>
            <a:r>
              <a:rPr lang="en-US" dirty="0">
                <a:solidFill>
                  <a:srgbClr val="FF6600"/>
                </a:solidFill>
              </a:rPr>
              <a:t>https://</a:t>
            </a:r>
            <a:r>
              <a:rPr lang="en-US" dirty="0" err="1">
                <a:solidFill>
                  <a:srgbClr val="FF6600"/>
                </a:solidFill>
              </a:rPr>
              <a:t>github.com</a:t>
            </a:r>
            <a:r>
              <a:rPr lang="en-US" dirty="0">
                <a:solidFill>
                  <a:srgbClr val="FF6600"/>
                </a:solidFill>
              </a:rPr>
              <a:t>/Bowman74/</a:t>
            </a:r>
            <a:r>
              <a:rPr lang="en-US" dirty="0" err="1">
                <a:solidFill>
                  <a:srgbClr val="FF6600"/>
                </a:solidFill>
              </a:rPr>
              <a:t>VSLiveMvvmCross</a:t>
            </a:r>
            <a:endParaRPr lang="en-US" dirty="0">
              <a:solidFill>
                <a:srgbClr val="FF6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5728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iOS Setup file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57200" y="1098551"/>
            <a:ext cx="8229600" cy="517920"/>
          </a:xfrm>
          <a:prstGeom prst="rect">
            <a:avLst/>
          </a:prstGeom>
          <a:solidFill>
            <a:srgbClr val="45D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Like Android</a:t>
            </a:r>
            <a:r>
              <a:rPr lang="en-US" dirty="0"/>
              <a:t> </a:t>
            </a:r>
            <a:r>
              <a:rPr lang="en-US" dirty="0" smtClean="0"/>
              <a:t>and UWP setup files, the shared application file can be registered 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57200" y="1717068"/>
            <a:ext cx="8229600" cy="517920"/>
          </a:xfrm>
          <a:prstGeom prst="rect">
            <a:avLst/>
          </a:prstGeom>
          <a:solidFill>
            <a:srgbClr val="0CC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Also like Android and UWP most </a:t>
            </a:r>
            <a:r>
              <a:rPr lang="en-US" dirty="0" err="1" smtClean="0"/>
              <a:t>MvvmCross</a:t>
            </a:r>
            <a:r>
              <a:rPr lang="en-US" dirty="0" smtClean="0"/>
              <a:t> behaviors can be </a:t>
            </a:r>
            <a:r>
              <a:rPr lang="en-US" dirty="0" err="1" smtClean="0"/>
              <a:t>overriden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223628" y="2321670"/>
            <a:ext cx="6696744" cy="267765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public</a:t>
            </a:r>
            <a:r>
              <a:rPr lang="en-US" sz="1400" dirty="0"/>
              <a:t> class Setup : </a:t>
            </a:r>
            <a:r>
              <a:rPr lang="en-US" sz="1400" dirty="0" err="1" smtClean="0"/>
              <a:t>MvxIosSetup</a:t>
            </a:r>
            <a:r>
              <a:rPr lang="en-US" sz="1400" dirty="0"/>
              <a:t> </a:t>
            </a:r>
            <a:r>
              <a:rPr lang="en-US" sz="1400" dirty="0" smtClean="0"/>
              <a:t>{</a:t>
            </a:r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/>
              <a:t> </a:t>
            </a:r>
            <a:r>
              <a:rPr lang="en-US" sz="1400" dirty="0" smtClean="0"/>
              <a:t>   public</a:t>
            </a:r>
            <a:r>
              <a:rPr lang="en-US" sz="1400" dirty="0"/>
              <a:t> Setup(</a:t>
            </a:r>
            <a:r>
              <a:rPr lang="en-US" sz="1400" dirty="0" err="1"/>
              <a:t>MvxApplicationDelegate</a:t>
            </a:r>
            <a:r>
              <a:rPr lang="en-US" sz="1400" dirty="0"/>
              <a:t> </a:t>
            </a:r>
            <a:r>
              <a:rPr lang="en-US" sz="1400" dirty="0" err="1"/>
              <a:t>applicationDelegate</a:t>
            </a:r>
            <a:r>
              <a:rPr lang="en-US" sz="1400" dirty="0"/>
              <a:t>, </a:t>
            </a:r>
            <a:r>
              <a:rPr lang="en-US" sz="1400" dirty="0" err="1"/>
              <a:t>UIWindow</a:t>
            </a:r>
            <a:r>
              <a:rPr lang="en-US" sz="1400" dirty="0"/>
              <a:t> window)</a:t>
            </a:r>
            <a:br>
              <a:rPr lang="en-US" sz="1400" dirty="0"/>
            </a:br>
            <a:r>
              <a:rPr lang="en-US" sz="1400" dirty="0"/>
              <a:t>            : base(</a:t>
            </a:r>
            <a:r>
              <a:rPr lang="en-US" sz="1400" dirty="0" err="1"/>
              <a:t>applicationDelegate</a:t>
            </a:r>
            <a:r>
              <a:rPr lang="en-US" sz="1400" dirty="0"/>
              <a:t>, window</a:t>
            </a:r>
            <a:r>
              <a:rPr lang="en-US" sz="1400" dirty="0" smtClean="0"/>
              <a:t>)</a:t>
            </a:r>
            <a:r>
              <a:rPr lang="en-US" sz="1400" dirty="0"/>
              <a:t> </a:t>
            </a:r>
            <a:r>
              <a:rPr lang="en-US" sz="1400" dirty="0" smtClean="0"/>
              <a:t>{}</a:t>
            </a:r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/>
              <a:t>    </a:t>
            </a:r>
            <a:r>
              <a:rPr lang="en-US" sz="1400" dirty="0" smtClean="0"/>
              <a:t>protected</a:t>
            </a:r>
            <a:r>
              <a:rPr lang="en-US" sz="1400" dirty="0"/>
              <a:t> override </a:t>
            </a:r>
            <a:r>
              <a:rPr lang="en-US" sz="1400" dirty="0" err="1"/>
              <a:t>IMvxApplication</a:t>
            </a:r>
            <a:r>
              <a:rPr lang="en-US" sz="1400" dirty="0"/>
              <a:t> </a:t>
            </a:r>
            <a:r>
              <a:rPr lang="en-US" sz="1400" dirty="0" err="1"/>
              <a:t>CreateApp</a:t>
            </a:r>
            <a:r>
              <a:rPr lang="en-US" sz="1400" dirty="0" smtClean="0"/>
              <a:t>()</a:t>
            </a:r>
            <a:r>
              <a:rPr lang="en-US" sz="1400" dirty="0"/>
              <a:t> </a:t>
            </a:r>
            <a:r>
              <a:rPr lang="en-US" sz="1400" dirty="0" smtClean="0"/>
              <a:t>{</a:t>
            </a:r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/>
              <a:t>    </a:t>
            </a:r>
            <a:r>
              <a:rPr lang="en-US" sz="1400" dirty="0" smtClean="0"/>
              <a:t>    return</a:t>
            </a:r>
            <a:r>
              <a:rPr lang="en-US" sz="1400" dirty="0"/>
              <a:t> </a:t>
            </a:r>
            <a:r>
              <a:rPr lang="en-US" sz="1400" dirty="0" smtClean="0"/>
              <a:t>new</a:t>
            </a:r>
            <a:r>
              <a:rPr lang="en-US" sz="1400" dirty="0"/>
              <a:t> App();</a:t>
            </a:r>
          </a:p>
          <a:p>
            <a:r>
              <a:rPr lang="en-US" sz="1400" dirty="0" smtClean="0"/>
              <a:t>    }</a:t>
            </a:r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/>
              <a:t>    </a:t>
            </a:r>
            <a:r>
              <a:rPr lang="en-US" sz="1400" dirty="0" smtClean="0"/>
              <a:t>protected</a:t>
            </a:r>
            <a:r>
              <a:rPr lang="en-US" sz="1400" dirty="0"/>
              <a:t> override </a:t>
            </a:r>
            <a:r>
              <a:rPr lang="en-US" sz="1400" dirty="0" err="1"/>
              <a:t>IMvxIosViewsContainer</a:t>
            </a:r>
            <a:r>
              <a:rPr lang="en-US" sz="1400" dirty="0"/>
              <a:t> </a:t>
            </a:r>
            <a:r>
              <a:rPr lang="en-US" sz="1400" dirty="0" err="1"/>
              <a:t>CreateIosViewsContainer</a:t>
            </a:r>
            <a:r>
              <a:rPr lang="en-US" sz="1400" dirty="0" smtClean="0"/>
              <a:t>() {</a:t>
            </a:r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/>
              <a:t>     </a:t>
            </a:r>
            <a:r>
              <a:rPr lang="en-US" sz="1400" dirty="0" smtClean="0"/>
              <a:t>   return</a:t>
            </a:r>
            <a:r>
              <a:rPr lang="en-US" sz="1400" dirty="0"/>
              <a:t> new </a:t>
            </a:r>
            <a:r>
              <a:rPr lang="en-US" sz="1400" dirty="0" err="1"/>
              <a:t>ViewsContainer</a:t>
            </a:r>
            <a:r>
              <a:rPr lang="en-US" sz="1400" dirty="0"/>
              <a:t>();</a:t>
            </a:r>
            <a:br>
              <a:rPr lang="en-US" sz="1400" dirty="0"/>
            </a:br>
            <a:r>
              <a:rPr lang="en-US" sz="1400" dirty="0"/>
              <a:t>    </a:t>
            </a:r>
            <a:r>
              <a:rPr lang="en-US" sz="1400" dirty="0" smtClean="0"/>
              <a:t>}</a:t>
            </a:r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 smtClean="0"/>
              <a:t>}</a:t>
            </a:r>
          </a:p>
        </p:txBody>
      </p:sp>
      <p:sp>
        <p:nvSpPr>
          <p:cNvPr id="9" name="Rectangle 8"/>
          <p:cNvSpPr/>
          <p:nvPr/>
        </p:nvSpPr>
        <p:spPr>
          <a:xfrm>
            <a:off x="2843808" y="2321670"/>
            <a:ext cx="1152128" cy="2500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ine Callout 1 9"/>
          <p:cNvSpPr/>
          <p:nvPr/>
        </p:nvSpPr>
        <p:spPr>
          <a:xfrm>
            <a:off x="5868144" y="1313558"/>
            <a:ext cx="2257274" cy="921430"/>
          </a:xfrm>
          <a:prstGeom prst="borderCallout1">
            <a:avLst>
              <a:gd name="adj1" fmla="val 18750"/>
              <a:gd name="adj2" fmla="val -8333"/>
              <a:gd name="adj3" fmla="val 107141"/>
              <a:gd name="adj4" fmla="val -8504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MvxIosSetup</a:t>
            </a:r>
            <a:r>
              <a:rPr lang="en-US" dirty="0" smtClean="0"/>
              <a:t> is the main setup class for iOS projects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475656" y="3227622"/>
            <a:ext cx="3960440" cy="7122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Line Callout 1 11"/>
          <p:cNvSpPr/>
          <p:nvPr/>
        </p:nvSpPr>
        <p:spPr>
          <a:xfrm>
            <a:off x="6012160" y="2306192"/>
            <a:ext cx="2257274" cy="921430"/>
          </a:xfrm>
          <a:prstGeom prst="borderCallout1">
            <a:avLst>
              <a:gd name="adj1" fmla="val 18750"/>
              <a:gd name="adj2" fmla="val -8333"/>
              <a:gd name="adj3" fmla="val 97837"/>
              <a:gd name="adj4" fmla="val -8504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This method returns the shared application file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492672" y="4033802"/>
            <a:ext cx="5743624" cy="7122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Line Callout 1 13"/>
          <p:cNvSpPr/>
          <p:nvPr/>
        </p:nvSpPr>
        <p:spPr>
          <a:xfrm>
            <a:off x="6429526" y="3041168"/>
            <a:ext cx="2257274" cy="1114758"/>
          </a:xfrm>
          <a:prstGeom prst="borderCallout1">
            <a:avLst>
              <a:gd name="adj1" fmla="val 18750"/>
              <a:gd name="adj2" fmla="val -8333"/>
              <a:gd name="adj3" fmla="val 89198"/>
              <a:gd name="adj4" fmla="val -8504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Overrides default behavior on how view controllers are found and created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2631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266950"/>
            <a:ext cx="8229600" cy="857250"/>
          </a:xfrm>
        </p:spPr>
        <p:txBody>
          <a:bodyPr/>
          <a:lstStyle/>
          <a:p>
            <a:r>
              <a:rPr lang="en-US" dirty="0" smtClean="0"/>
              <a:t>Demo: Solution Setup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3925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7348"/>
            <a:ext cx="8229600" cy="857250"/>
          </a:xfrm>
        </p:spPr>
        <p:txBody>
          <a:bodyPr/>
          <a:lstStyle/>
          <a:p>
            <a:r>
              <a:rPr lang="en-US" dirty="0" smtClean="0"/>
              <a:t>App Navigation</a:t>
            </a:r>
            <a:endParaRPr lang="en-US" dirty="0"/>
          </a:p>
        </p:txBody>
      </p:sp>
      <p:sp>
        <p:nvSpPr>
          <p:cNvPr id="4" name="Right Arrow Callout 3"/>
          <p:cNvSpPr/>
          <p:nvPr/>
        </p:nvSpPr>
        <p:spPr>
          <a:xfrm>
            <a:off x="457200" y="1491630"/>
            <a:ext cx="1735544" cy="576064"/>
          </a:xfrm>
          <a:prstGeom prst="righ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App Start</a:t>
            </a: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195736" y="1521135"/>
            <a:ext cx="1944216" cy="576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Customer List View Model</a:t>
            </a:r>
            <a:endParaRPr lang="en-US" dirty="0"/>
          </a:p>
        </p:txBody>
      </p:sp>
      <p:sp>
        <p:nvSpPr>
          <p:cNvPr id="6" name="Right Arrow 5"/>
          <p:cNvSpPr/>
          <p:nvPr/>
        </p:nvSpPr>
        <p:spPr>
          <a:xfrm>
            <a:off x="4139952" y="1606588"/>
            <a:ext cx="1999500" cy="36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142444" y="1514164"/>
            <a:ext cx="1944216" cy="576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Edit Customer View Model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185096" y="2931790"/>
            <a:ext cx="1950200" cy="549423"/>
          </a:xfrm>
          <a:prstGeom prst="rect">
            <a:avLst/>
          </a:prstGeom>
          <a:solidFill>
            <a:srgbClr val="692D6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MvxIosViews</a:t>
            </a:r>
            <a:r>
              <a:rPr lang="en-US" dirty="0" smtClean="0"/>
              <a:t> Container 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187624" y="3939902"/>
            <a:ext cx="1947672" cy="548640"/>
          </a:xfrm>
          <a:prstGeom prst="rect">
            <a:avLst/>
          </a:prstGeom>
          <a:solidFill>
            <a:srgbClr val="692D6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CustomerList</a:t>
            </a:r>
            <a:r>
              <a:rPr lang="en-US" dirty="0" smtClean="0"/>
              <a:t> </a:t>
            </a:r>
            <a:r>
              <a:rPr lang="en-US" dirty="0" err="1" smtClean="0"/>
              <a:t>ViewController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3112628" y="2931790"/>
            <a:ext cx="1950200" cy="549423"/>
          </a:xfrm>
          <a:prstGeom prst="rect">
            <a:avLst/>
          </a:prstGeom>
          <a:solidFill>
            <a:srgbClr val="417D3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MvxAndroid</a:t>
            </a:r>
            <a:r>
              <a:rPr lang="en-US" dirty="0" smtClean="0"/>
              <a:t> </a:t>
            </a:r>
            <a:r>
              <a:rPr lang="en-US" dirty="0" err="1" smtClean="0"/>
              <a:t>ViewsContainer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3112628" y="3939119"/>
            <a:ext cx="1950200" cy="549423"/>
          </a:xfrm>
          <a:prstGeom prst="rect">
            <a:avLst/>
          </a:prstGeom>
          <a:solidFill>
            <a:srgbClr val="417D3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CustomerList</a:t>
            </a:r>
            <a:r>
              <a:rPr lang="en-US" dirty="0" smtClean="0"/>
              <a:t> Activity 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5187020" y="2900908"/>
            <a:ext cx="1950200" cy="549423"/>
          </a:xfrm>
          <a:prstGeom prst="rect">
            <a:avLst/>
          </a:prstGeom>
          <a:solidFill>
            <a:srgbClr val="692D6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MvxIosViews</a:t>
            </a:r>
            <a:r>
              <a:rPr lang="en-US" dirty="0" smtClean="0"/>
              <a:t> Container 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5189548" y="3909020"/>
            <a:ext cx="1947672" cy="548640"/>
          </a:xfrm>
          <a:prstGeom prst="rect">
            <a:avLst/>
          </a:prstGeom>
          <a:solidFill>
            <a:srgbClr val="692D6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EditCustomer</a:t>
            </a:r>
            <a:r>
              <a:rPr lang="en-US" dirty="0" smtClean="0"/>
              <a:t> </a:t>
            </a:r>
            <a:r>
              <a:rPr lang="en-US" dirty="0" err="1" smtClean="0"/>
              <a:t>ViewController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7114552" y="2900908"/>
            <a:ext cx="1950200" cy="549423"/>
          </a:xfrm>
          <a:prstGeom prst="rect">
            <a:avLst/>
          </a:prstGeom>
          <a:solidFill>
            <a:srgbClr val="417D3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MvxAndroid</a:t>
            </a:r>
            <a:r>
              <a:rPr lang="en-US" dirty="0" smtClean="0"/>
              <a:t> </a:t>
            </a:r>
            <a:r>
              <a:rPr lang="en-US" dirty="0" err="1" smtClean="0"/>
              <a:t>ViewsContainer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7114552" y="3908237"/>
            <a:ext cx="1950200" cy="549423"/>
          </a:xfrm>
          <a:prstGeom prst="rect">
            <a:avLst/>
          </a:prstGeom>
          <a:solidFill>
            <a:srgbClr val="417D3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EditCustomer</a:t>
            </a:r>
            <a:r>
              <a:rPr lang="en-US" dirty="0" smtClean="0"/>
              <a:t> Activity </a:t>
            </a:r>
            <a:endParaRPr lang="en-US" dirty="0"/>
          </a:p>
        </p:txBody>
      </p:sp>
      <p:cxnSp>
        <p:nvCxnSpPr>
          <p:cNvPr id="18" name="Elbow Connector 17"/>
          <p:cNvCxnSpPr/>
          <p:nvPr/>
        </p:nvCxnSpPr>
        <p:spPr>
          <a:xfrm rot="5400000">
            <a:off x="2246724" y="2010671"/>
            <a:ext cx="834591" cy="100764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/>
          <p:cNvCxnSpPr>
            <a:stCxn id="5" idx="2"/>
            <a:endCxn id="11" idx="0"/>
          </p:cNvCxnSpPr>
          <p:nvPr/>
        </p:nvCxnSpPr>
        <p:spPr>
          <a:xfrm rot="16200000" flipH="1">
            <a:off x="3210491" y="2054552"/>
            <a:ext cx="834591" cy="91988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Elbow Connector 21"/>
          <p:cNvCxnSpPr>
            <a:stCxn id="8" idx="2"/>
            <a:endCxn id="13" idx="0"/>
          </p:cNvCxnSpPr>
          <p:nvPr/>
        </p:nvCxnSpPr>
        <p:spPr>
          <a:xfrm rot="5400000">
            <a:off x="6232996" y="2019352"/>
            <a:ext cx="810680" cy="95243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/>
          <p:cNvCxnSpPr>
            <a:stCxn id="8" idx="2"/>
            <a:endCxn id="15" idx="0"/>
          </p:cNvCxnSpPr>
          <p:nvPr/>
        </p:nvCxnSpPr>
        <p:spPr>
          <a:xfrm rot="16200000" flipH="1">
            <a:off x="7196762" y="2008018"/>
            <a:ext cx="810680" cy="9751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9" idx="2"/>
            <a:endCxn id="10" idx="0"/>
          </p:cNvCxnSpPr>
          <p:nvPr/>
        </p:nvCxnSpPr>
        <p:spPr>
          <a:xfrm>
            <a:off x="2160196" y="3481213"/>
            <a:ext cx="1264" cy="4586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11" idx="2"/>
            <a:endCxn id="12" idx="0"/>
          </p:cNvCxnSpPr>
          <p:nvPr/>
        </p:nvCxnSpPr>
        <p:spPr>
          <a:xfrm>
            <a:off x="4087728" y="3481213"/>
            <a:ext cx="0" cy="4579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13" idx="2"/>
            <a:endCxn id="14" idx="0"/>
          </p:cNvCxnSpPr>
          <p:nvPr/>
        </p:nvCxnSpPr>
        <p:spPr>
          <a:xfrm>
            <a:off x="6162120" y="3450331"/>
            <a:ext cx="1264" cy="4586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15" idx="2"/>
            <a:endCxn id="16" idx="0"/>
          </p:cNvCxnSpPr>
          <p:nvPr/>
        </p:nvCxnSpPr>
        <p:spPr>
          <a:xfrm>
            <a:off x="8089652" y="3450331"/>
            <a:ext cx="0" cy="4579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4139952" y="866440"/>
            <a:ext cx="1944216" cy="576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Navigation Service</a:t>
            </a:r>
            <a:endParaRPr lang="en-US" dirty="0"/>
          </a:p>
        </p:txBody>
      </p:sp>
      <p:cxnSp>
        <p:nvCxnSpPr>
          <p:cNvPr id="7" name="Straight Connector 6"/>
          <p:cNvCxnSpPr>
            <a:stCxn id="23" idx="1"/>
          </p:cNvCxnSpPr>
          <p:nvPr/>
        </p:nvCxnSpPr>
        <p:spPr>
          <a:xfrm flipH="1">
            <a:off x="3429000" y="1154472"/>
            <a:ext cx="710952" cy="30137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23" idx="3"/>
          </p:cNvCxnSpPr>
          <p:nvPr/>
        </p:nvCxnSpPr>
        <p:spPr>
          <a:xfrm>
            <a:off x="6084168" y="1154472"/>
            <a:ext cx="773832" cy="28803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7647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23" grpId="1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Tying the View Model the View</a:t>
            </a:r>
            <a:endParaRPr lang="en-US" sz="4000" dirty="0"/>
          </a:p>
        </p:txBody>
      </p:sp>
      <p:sp>
        <p:nvSpPr>
          <p:cNvPr id="4" name="Rectangle 3"/>
          <p:cNvSpPr/>
          <p:nvPr/>
        </p:nvSpPr>
        <p:spPr>
          <a:xfrm>
            <a:off x="457200" y="2148660"/>
            <a:ext cx="8229600" cy="517920"/>
          </a:xfrm>
          <a:prstGeom prst="rect">
            <a:avLst/>
          </a:prstGeom>
          <a:solidFill>
            <a:srgbClr val="0CC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Method 2</a:t>
            </a:r>
            <a:r>
              <a:rPr lang="en-US" smtClean="0"/>
              <a:t>: Generics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57200" y="3219822"/>
            <a:ext cx="8229600" cy="517920"/>
          </a:xfrm>
          <a:prstGeom prst="rect">
            <a:avLst/>
          </a:prstGeom>
          <a:solidFill>
            <a:srgbClr val="00AC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Method 3: Attributes - </a:t>
            </a:r>
            <a:r>
              <a:rPr lang="en-US" smtClean="0"/>
              <a:t>MvxViewFor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57200" y="1098551"/>
            <a:ext cx="8229600" cy="517920"/>
          </a:xfrm>
          <a:prstGeom prst="rect">
            <a:avLst/>
          </a:prstGeom>
          <a:solidFill>
            <a:srgbClr val="45D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Method 1: By naming convention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222472" y="2793351"/>
            <a:ext cx="6696744" cy="27699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public class </a:t>
            </a:r>
            <a:r>
              <a:rPr lang="en-US" sz="1200" dirty="0" err="1"/>
              <a:t>CustomerListActivity</a:t>
            </a:r>
            <a:r>
              <a:rPr lang="en-US" sz="1200" dirty="0"/>
              <a:t> : </a:t>
            </a:r>
            <a:r>
              <a:rPr lang="en-US" sz="1200" dirty="0" err="1"/>
              <a:t>MvxAppCompatActivity</a:t>
            </a:r>
            <a:r>
              <a:rPr lang="en-US" sz="1200" dirty="0"/>
              <a:t> </a:t>
            </a:r>
            <a:r>
              <a:rPr lang="en-US" sz="1200" dirty="0" smtClean="0"/>
              <a:t>&lt;</a:t>
            </a:r>
            <a:r>
              <a:rPr lang="en-US" sz="1200" dirty="0" err="1"/>
              <a:t>CustomerListViewModel</a:t>
            </a:r>
            <a:r>
              <a:rPr lang="en-US" sz="1200" dirty="0"/>
              <a:t>&gt;</a:t>
            </a:r>
            <a:endParaRPr lang="en-US" sz="1200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1222472" y="1728677"/>
            <a:ext cx="6696744" cy="30777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/>
              <a:t>CustomerListViewModel</a:t>
            </a:r>
            <a:r>
              <a:rPr lang="en-US" sz="1400" dirty="0" smtClean="0"/>
              <a:t> looks for </a:t>
            </a:r>
            <a:r>
              <a:rPr lang="en-US" sz="1400" dirty="0" err="1" smtClean="0"/>
              <a:t>CustomerList</a:t>
            </a:r>
            <a:r>
              <a:rPr lang="en-US" sz="1400" dirty="0" smtClean="0"/>
              <a:t> or </a:t>
            </a:r>
            <a:r>
              <a:rPr lang="en-US" sz="1400" dirty="0" err="1" smtClean="0"/>
              <a:t>CustomerListViewController</a:t>
            </a:r>
            <a:endParaRPr lang="en-US" sz="1400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1222472" y="3839758"/>
            <a:ext cx="6696744" cy="52322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[</a:t>
            </a:r>
            <a:r>
              <a:rPr lang="en-US" sz="1400" dirty="0" err="1"/>
              <a:t>MvxViewFor</a:t>
            </a:r>
            <a:r>
              <a:rPr lang="en-US" sz="1400" dirty="0"/>
              <a:t>(</a:t>
            </a:r>
            <a:r>
              <a:rPr lang="en-US" sz="1400" dirty="0" err="1"/>
              <a:t>typeof</a:t>
            </a:r>
            <a:r>
              <a:rPr lang="en-US" sz="1400" dirty="0"/>
              <a:t>(</a:t>
            </a:r>
            <a:r>
              <a:rPr lang="en-US" sz="1400" dirty="0" err="1"/>
              <a:t>CustomerListViewModel</a:t>
            </a:r>
            <a:r>
              <a:rPr lang="en-US" sz="1400" dirty="0"/>
              <a:t>))]</a:t>
            </a:r>
          </a:p>
          <a:p>
            <a:r>
              <a:rPr lang="en-US" sz="1400" dirty="0" smtClean="0"/>
              <a:t>public </a:t>
            </a:r>
            <a:r>
              <a:rPr lang="en-US" sz="1400" dirty="0"/>
              <a:t>sealed partial class </a:t>
            </a:r>
            <a:r>
              <a:rPr lang="en-US" sz="1400" dirty="0" err="1"/>
              <a:t>CustomerList</a:t>
            </a:r>
            <a:endParaRPr lang="en-US" sz="1400" dirty="0" smtClean="0"/>
          </a:p>
        </p:txBody>
      </p:sp>
    </p:spTree>
    <p:extLst>
      <p:ext uri="{BB962C8B-B14F-4D97-AF65-F5344CB8AC3E}">
        <p14:creationId xmlns:p14="http://schemas.microsoft.com/office/powerpoint/2010/main" val="335972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Android Activity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73932" y="1691392"/>
            <a:ext cx="7128792" cy="160043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public class </a:t>
            </a:r>
            <a:r>
              <a:rPr lang="en-US" sz="1400" dirty="0" err="1"/>
              <a:t>CustomerListActivity</a:t>
            </a:r>
            <a:r>
              <a:rPr lang="en-US" sz="1400" dirty="0"/>
              <a:t> :  </a:t>
            </a:r>
            <a:r>
              <a:rPr lang="en-US" sz="1400" dirty="0" err="1" smtClean="0"/>
              <a:t>MvxAppCompatActivity</a:t>
            </a:r>
            <a:r>
              <a:rPr lang="en-US" sz="1400" dirty="0" smtClean="0"/>
              <a:t>&lt;</a:t>
            </a:r>
            <a:r>
              <a:rPr lang="en-US" sz="1400" dirty="0" err="1" smtClean="0"/>
              <a:t>CustomerListViewModel</a:t>
            </a:r>
            <a:r>
              <a:rPr lang="en-US" sz="1400" dirty="0"/>
              <a:t>&gt;</a:t>
            </a:r>
            <a:br>
              <a:rPr lang="en-US" sz="1400" dirty="0"/>
            </a:br>
            <a:r>
              <a:rPr lang="en-US" sz="1400" dirty="0" smtClean="0"/>
              <a:t> {</a:t>
            </a:r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 smtClean="0"/>
              <a:t>    protected</a:t>
            </a:r>
            <a:r>
              <a:rPr lang="en-US" sz="1400" dirty="0"/>
              <a:t> override void </a:t>
            </a:r>
            <a:r>
              <a:rPr lang="en-US" sz="1400" dirty="0" err="1"/>
              <a:t>OnCreate</a:t>
            </a:r>
            <a:r>
              <a:rPr lang="en-US" sz="1400" dirty="0"/>
              <a:t>(Bundle bundle)</a:t>
            </a:r>
            <a:br>
              <a:rPr lang="en-US" sz="1400" dirty="0"/>
            </a:br>
            <a:r>
              <a:rPr lang="en-US" sz="1400" dirty="0" smtClean="0"/>
              <a:t>    {</a:t>
            </a:r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 smtClean="0"/>
              <a:t>        </a:t>
            </a:r>
            <a:r>
              <a:rPr lang="en-US" sz="1400" dirty="0" err="1" smtClean="0"/>
              <a:t>SetContentView</a:t>
            </a:r>
            <a:r>
              <a:rPr lang="en-US" sz="1400" dirty="0" smtClean="0"/>
              <a:t>(</a:t>
            </a:r>
            <a:r>
              <a:rPr lang="en-US" sz="1400" dirty="0" err="1" smtClean="0"/>
              <a:t>Resource.Layout.customer_list</a:t>
            </a:r>
            <a:r>
              <a:rPr lang="en-US" sz="1400" dirty="0"/>
              <a:t>);</a:t>
            </a:r>
            <a:br>
              <a:rPr lang="en-US" sz="1400" dirty="0"/>
            </a:br>
            <a:r>
              <a:rPr lang="en-US" sz="1400" dirty="0" smtClean="0"/>
              <a:t>        </a:t>
            </a:r>
            <a:r>
              <a:rPr lang="en-US" sz="1400" dirty="0" err="1" smtClean="0"/>
              <a:t>base.OnCreate</a:t>
            </a:r>
            <a:r>
              <a:rPr lang="en-US" sz="1400" dirty="0" smtClean="0"/>
              <a:t>(bundle);</a:t>
            </a:r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 smtClean="0"/>
              <a:t>} </a:t>
            </a:r>
            <a:endParaRPr lang="en-US" sz="1400" dirty="0"/>
          </a:p>
        </p:txBody>
      </p:sp>
      <p:sp>
        <p:nvSpPr>
          <p:cNvPr id="5" name="Rectangle 4"/>
          <p:cNvSpPr/>
          <p:nvPr/>
        </p:nvSpPr>
        <p:spPr>
          <a:xfrm>
            <a:off x="323528" y="1098551"/>
            <a:ext cx="8229600" cy="517920"/>
          </a:xfrm>
          <a:prstGeom prst="rect">
            <a:avLst/>
          </a:prstGeom>
          <a:solidFill>
            <a:srgbClr val="45D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View Model mapped to an activity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23528" y="3386262"/>
            <a:ext cx="8229600" cy="517920"/>
          </a:xfrm>
          <a:prstGeom prst="rect">
            <a:avLst/>
          </a:prstGeom>
          <a:solidFill>
            <a:srgbClr val="0CC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Can also map between fragments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73932" y="3959592"/>
            <a:ext cx="7128792" cy="30777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public class </a:t>
            </a:r>
            <a:r>
              <a:rPr lang="en-US" sz="1400" dirty="0" err="1"/>
              <a:t>CustomerListFragment</a:t>
            </a:r>
            <a:r>
              <a:rPr lang="en-US" sz="1400" dirty="0"/>
              <a:t> : </a:t>
            </a:r>
            <a:r>
              <a:rPr lang="en-US" sz="1400" dirty="0" err="1"/>
              <a:t>MvxFragment</a:t>
            </a:r>
            <a:r>
              <a:rPr lang="en-US" sz="1400" dirty="0"/>
              <a:t>&lt;</a:t>
            </a:r>
            <a:r>
              <a:rPr lang="en-US" sz="1400" dirty="0" err="1"/>
              <a:t>CustomerListViewModel</a:t>
            </a:r>
            <a:r>
              <a:rPr lang="en-US" sz="1400" dirty="0"/>
              <a:t>&gt; { }</a:t>
            </a:r>
          </a:p>
        </p:txBody>
      </p:sp>
      <p:sp>
        <p:nvSpPr>
          <p:cNvPr id="8" name="Rectangle 7"/>
          <p:cNvSpPr/>
          <p:nvPr/>
        </p:nvSpPr>
        <p:spPr>
          <a:xfrm>
            <a:off x="3361854" y="1723521"/>
            <a:ext cx="1872208" cy="2666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Line Callout 1 8"/>
          <p:cNvSpPr/>
          <p:nvPr/>
        </p:nvSpPr>
        <p:spPr>
          <a:xfrm>
            <a:off x="6732240" y="699808"/>
            <a:ext cx="2144954" cy="1080120"/>
          </a:xfrm>
          <a:prstGeom prst="borderCallout1">
            <a:avLst>
              <a:gd name="adj1" fmla="val 18750"/>
              <a:gd name="adj2" fmla="val -8333"/>
              <a:gd name="adj3" fmla="val 93153"/>
              <a:gd name="adj4" fmla="val -10140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Base class for </a:t>
            </a:r>
            <a:r>
              <a:rPr lang="en-US" dirty="0" err="1" smtClean="0"/>
              <a:t>MvvmCross</a:t>
            </a:r>
            <a:r>
              <a:rPr lang="en-US" dirty="0" smtClean="0"/>
              <a:t> </a:t>
            </a:r>
            <a:r>
              <a:rPr lang="en-US" dirty="0" err="1" smtClean="0"/>
              <a:t>AppCompatActivities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5234062" y="1728282"/>
            <a:ext cx="2060252" cy="2666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ine Callout 1 10"/>
          <p:cNvSpPr/>
          <p:nvPr/>
        </p:nvSpPr>
        <p:spPr>
          <a:xfrm>
            <a:off x="6962009" y="404453"/>
            <a:ext cx="2144954" cy="1080120"/>
          </a:xfrm>
          <a:prstGeom prst="borderCallout1">
            <a:avLst>
              <a:gd name="adj1" fmla="val 18750"/>
              <a:gd name="adj2" fmla="val -8333"/>
              <a:gd name="adj3" fmla="val 120243"/>
              <a:gd name="adj4" fmla="val -5323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View model type to use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323528" y="4375025"/>
            <a:ext cx="8229600" cy="517920"/>
          </a:xfrm>
          <a:prstGeom prst="rect">
            <a:avLst/>
          </a:prstGeom>
          <a:solidFill>
            <a:srgbClr val="00AC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Each view model should only be mapped to a single activity or fragment by default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3534542" y="3975227"/>
            <a:ext cx="1152128" cy="2666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Line Callout 1 13"/>
          <p:cNvSpPr/>
          <p:nvPr/>
        </p:nvSpPr>
        <p:spPr>
          <a:xfrm>
            <a:off x="6876256" y="2936801"/>
            <a:ext cx="2144954" cy="1080120"/>
          </a:xfrm>
          <a:prstGeom prst="borderCallout1">
            <a:avLst>
              <a:gd name="adj1" fmla="val 18750"/>
              <a:gd name="adj2" fmla="val -8333"/>
              <a:gd name="adj3" fmla="val 93153"/>
              <a:gd name="adj4" fmla="val -10140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Base class for </a:t>
            </a:r>
            <a:r>
              <a:rPr lang="en-US" dirty="0" err="1" smtClean="0"/>
              <a:t>MvvmCross</a:t>
            </a:r>
            <a:r>
              <a:rPr lang="en-US" dirty="0" smtClean="0"/>
              <a:t> Fragments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4648570" y="3987024"/>
            <a:ext cx="2060252" cy="2666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Line Callout 1 15"/>
          <p:cNvSpPr/>
          <p:nvPr/>
        </p:nvSpPr>
        <p:spPr>
          <a:xfrm>
            <a:off x="6907145" y="2796630"/>
            <a:ext cx="2144954" cy="1080120"/>
          </a:xfrm>
          <a:prstGeom prst="borderCallout1">
            <a:avLst>
              <a:gd name="adj1" fmla="val 18750"/>
              <a:gd name="adj2" fmla="val -8333"/>
              <a:gd name="adj3" fmla="val 105852"/>
              <a:gd name="adj4" fmla="val -6133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View model type to use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0728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UWP </a:t>
            </a:r>
            <a:r>
              <a:rPr lang="en-US" dirty="0" err="1" smtClean="0"/>
              <a:t>Xaml</a:t>
            </a:r>
            <a:r>
              <a:rPr lang="en-US" dirty="0" smtClean="0"/>
              <a:t> File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457200" y="1717068"/>
            <a:ext cx="8229600" cy="517920"/>
          </a:xfrm>
          <a:prstGeom prst="rect">
            <a:avLst/>
          </a:prstGeom>
          <a:solidFill>
            <a:srgbClr val="0CC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Instead use naming convention or </a:t>
            </a:r>
            <a:r>
              <a:rPr lang="en-US" dirty="0" err="1" smtClean="0"/>
              <a:t>MvxViewFor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57200" y="1098551"/>
            <a:ext cx="8229600" cy="517920"/>
          </a:xfrm>
          <a:prstGeom prst="rect">
            <a:avLst/>
          </a:prstGeom>
          <a:solidFill>
            <a:srgbClr val="45D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Can’t tie </a:t>
            </a:r>
            <a:r>
              <a:rPr lang="en-US" dirty="0" err="1" smtClean="0"/>
              <a:t>Xaml</a:t>
            </a:r>
            <a:r>
              <a:rPr lang="en-US" dirty="0" smtClean="0"/>
              <a:t> pages to view model using </a:t>
            </a:r>
            <a:r>
              <a:rPr lang="en-US" dirty="0" err="1" smtClean="0"/>
              <a:t>generaics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007604" y="2335585"/>
            <a:ext cx="7128792" cy="181588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 [</a:t>
            </a:r>
            <a:r>
              <a:rPr lang="en-US" sz="1400" dirty="0" err="1"/>
              <a:t>MvxViewFor</a:t>
            </a:r>
            <a:r>
              <a:rPr lang="en-US" sz="1400" dirty="0"/>
              <a:t>(</a:t>
            </a:r>
            <a:r>
              <a:rPr lang="en-US" sz="1400" dirty="0" err="1"/>
              <a:t>typeof</a:t>
            </a:r>
            <a:r>
              <a:rPr lang="en-US" sz="1400" dirty="0"/>
              <a:t>(</a:t>
            </a:r>
            <a:r>
              <a:rPr lang="en-US" sz="1400" dirty="0" err="1"/>
              <a:t>CustomerListViewModel</a:t>
            </a:r>
            <a:r>
              <a:rPr lang="en-US" sz="1400" dirty="0"/>
              <a:t>))]</a:t>
            </a:r>
          </a:p>
          <a:p>
            <a:r>
              <a:rPr lang="en-US" sz="1400" dirty="0"/>
              <a:t>    public sealed partial class </a:t>
            </a:r>
            <a:r>
              <a:rPr lang="en-US" sz="1400" dirty="0" err="1"/>
              <a:t>CustomerList</a:t>
            </a:r>
            <a:endParaRPr lang="en-US" sz="1400" dirty="0"/>
          </a:p>
          <a:p>
            <a:r>
              <a:rPr lang="de-DE" sz="1400" dirty="0"/>
              <a:t>    {</a:t>
            </a:r>
          </a:p>
          <a:p>
            <a:r>
              <a:rPr lang="de-DE" sz="1400" dirty="0"/>
              <a:t>        </a:t>
            </a:r>
            <a:r>
              <a:rPr lang="de-DE" sz="1400" dirty="0" err="1"/>
              <a:t>public</a:t>
            </a:r>
            <a:r>
              <a:rPr lang="de-DE" sz="1400" dirty="0"/>
              <a:t> </a:t>
            </a:r>
            <a:r>
              <a:rPr lang="de-DE" sz="1400" dirty="0" err="1"/>
              <a:t>CustomerList</a:t>
            </a:r>
            <a:r>
              <a:rPr lang="de-DE" sz="1400" dirty="0"/>
              <a:t>()</a:t>
            </a:r>
          </a:p>
          <a:p>
            <a:r>
              <a:rPr lang="de-DE" sz="1400" dirty="0"/>
              <a:t>        {</a:t>
            </a:r>
          </a:p>
          <a:p>
            <a:r>
              <a:rPr lang="de-DE" sz="1400" dirty="0"/>
              <a:t>            </a:t>
            </a:r>
            <a:r>
              <a:rPr lang="de-DE" sz="1400" dirty="0" err="1"/>
              <a:t>this.InitializeComponent</a:t>
            </a:r>
            <a:r>
              <a:rPr lang="de-DE" sz="1400" dirty="0"/>
              <a:t>();</a:t>
            </a:r>
          </a:p>
          <a:p>
            <a:r>
              <a:rPr lang="de-DE" sz="1400" dirty="0"/>
              <a:t>        }</a:t>
            </a:r>
          </a:p>
          <a:p>
            <a:r>
              <a:rPr lang="de-DE" sz="1400" dirty="0"/>
              <a:t>    }</a:t>
            </a:r>
            <a:endParaRPr lang="en-US" sz="1400" dirty="0"/>
          </a:p>
        </p:txBody>
      </p:sp>
      <p:sp>
        <p:nvSpPr>
          <p:cNvPr id="6" name="Rectangle 5"/>
          <p:cNvSpPr/>
          <p:nvPr/>
        </p:nvSpPr>
        <p:spPr>
          <a:xfrm>
            <a:off x="1115616" y="2335584"/>
            <a:ext cx="3816424" cy="30817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Line Callout 1 6"/>
          <p:cNvSpPr/>
          <p:nvPr/>
        </p:nvSpPr>
        <p:spPr>
          <a:xfrm>
            <a:off x="4103948" y="1306770"/>
            <a:ext cx="2844316" cy="921430"/>
          </a:xfrm>
          <a:prstGeom prst="borderCallout1">
            <a:avLst>
              <a:gd name="adj1" fmla="val 18750"/>
              <a:gd name="adj2" fmla="val -8333"/>
              <a:gd name="adj3" fmla="val 107141"/>
              <a:gd name="adj4" fmla="val -8504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Indicates to </a:t>
            </a:r>
            <a:r>
              <a:rPr lang="en-US" dirty="0" err="1" smtClean="0"/>
              <a:t>MvvmCross</a:t>
            </a:r>
            <a:r>
              <a:rPr lang="en-US" dirty="0" smtClean="0"/>
              <a:t> that this view is to be used for the </a:t>
            </a:r>
            <a:r>
              <a:rPr lang="en-US" dirty="0" err="1" smtClean="0"/>
              <a:t>CustomerListViewModel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57200" y="4252064"/>
            <a:ext cx="8229600" cy="517920"/>
          </a:xfrm>
          <a:prstGeom prst="rect">
            <a:avLst/>
          </a:prstGeom>
          <a:solidFill>
            <a:srgbClr val="00AC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Normally there is a one to one relationship between view models and </a:t>
            </a:r>
            <a:r>
              <a:rPr lang="en-US" dirty="0" err="1" smtClean="0"/>
              <a:t>Xaml</a:t>
            </a:r>
            <a:r>
              <a:rPr lang="en-US" dirty="0" smtClean="0"/>
              <a:t> files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819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iOS View Controller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57200" y="1098551"/>
            <a:ext cx="8229600" cy="517920"/>
          </a:xfrm>
          <a:prstGeom prst="rect">
            <a:avLst/>
          </a:prstGeom>
          <a:solidFill>
            <a:srgbClr val="45D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May use Storyboards, </a:t>
            </a:r>
            <a:r>
              <a:rPr lang="en-US" dirty="0" err="1" smtClean="0"/>
              <a:t>Xibs</a:t>
            </a:r>
            <a:r>
              <a:rPr lang="en-US" dirty="0" smtClean="0"/>
              <a:t> or just layout the UI in code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57200" y="1717068"/>
            <a:ext cx="8229600" cy="517920"/>
          </a:xfrm>
          <a:prstGeom prst="rect">
            <a:avLst/>
          </a:prstGeom>
          <a:solidFill>
            <a:srgbClr val="0CC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Generally navigation components like segues are not used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223628" y="2321670"/>
            <a:ext cx="6696744" cy="166199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public partial class </a:t>
            </a:r>
            <a:r>
              <a:rPr lang="en-US" sz="1400" dirty="0" err="1" smtClean="0"/>
              <a:t>CustomerListViewController</a:t>
            </a:r>
            <a:r>
              <a:rPr lang="en-US" sz="1400" dirty="0"/>
              <a:t> </a:t>
            </a:r>
            <a:r>
              <a:rPr lang="en-US" sz="1400" dirty="0" smtClean="0"/>
              <a:t>: </a:t>
            </a:r>
            <a:r>
              <a:rPr lang="en-US" sz="1400" dirty="0" err="1" smtClean="0"/>
              <a:t>MvxViewController</a:t>
            </a:r>
            <a:r>
              <a:rPr lang="en-US" sz="1400" dirty="0" smtClean="0"/>
              <a:t>&lt;</a:t>
            </a:r>
            <a:r>
              <a:rPr lang="en-US" sz="1400" dirty="0" err="1" smtClean="0"/>
              <a:t>CustomerListViewModel</a:t>
            </a:r>
            <a:r>
              <a:rPr lang="en-US" sz="1400" dirty="0"/>
              <a:t>&gt;</a:t>
            </a:r>
          </a:p>
          <a:p>
            <a:r>
              <a:rPr lang="de-DE" sz="1400" dirty="0"/>
              <a:t>    {</a:t>
            </a:r>
          </a:p>
          <a:p>
            <a:r>
              <a:rPr lang="de-DE" sz="1400" dirty="0"/>
              <a:t>        </a:t>
            </a:r>
            <a:r>
              <a:rPr lang="de-DE" sz="1400" dirty="0" err="1"/>
              <a:t>public</a:t>
            </a:r>
            <a:r>
              <a:rPr lang="de-DE" sz="1400" dirty="0"/>
              <a:t> </a:t>
            </a:r>
            <a:r>
              <a:rPr lang="de-DE" sz="1400" dirty="0" err="1"/>
              <a:t>CustomerListViewController</a:t>
            </a:r>
            <a:r>
              <a:rPr lang="de-DE" sz="1400" dirty="0"/>
              <a:t> (</a:t>
            </a:r>
            <a:r>
              <a:rPr lang="de-DE" sz="1400" dirty="0" err="1"/>
              <a:t>IntPtr</a:t>
            </a:r>
            <a:r>
              <a:rPr lang="de-DE" sz="1400" dirty="0"/>
              <a:t> handle) : </a:t>
            </a:r>
            <a:r>
              <a:rPr lang="de-DE" sz="1400" dirty="0" err="1"/>
              <a:t>base</a:t>
            </a:r>
            <a:r>
              <a:rPr lang="de-DE" sz="1400" dirty="0"/>
              <a:t> (handle)</a:t>
            </a:r>
          </a:p>
          <a:p>
            <a:r>
              <a:rPr lang="de-DE" sz="1400" dirty="0"/>
              <a:t>        {</a:t>
            </a:r>
          </a:p>
          <a:p>
            <a:r>
              <a:rPr lang="de-DE" sz="1400" dirty="0"/>
              <a:t>        }</a:t>
            </a:r>
          </a:p>
          <a:p>
            <a:r>
              <a:rPr lang="de-DE" sz="1400" dirty="0"/>
              <a:t>    }</a:t>
            </a:r>
            <a:endParaRPr lang="en-US" sz="1400" dirty="0" smtClean="0"/>
          </a:p>
        </p:txBody>
      </p:sp>
      <p:sp>
        <p:nvSpPr>
          <p:cNvPr id="9" name="Rectangle 8"/>
          <p:cNvSpPr/>
          <p:nvPr/>
        </p:nvSpPr>
        <p:spPr>
          <a:xfrm>
            <a:off x="2843808" y="2571750"/>
            <a:ext cx="2232248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ine Callout 1 9"/>
          <p:cNvSpPr/>
          <p:nvPr/>
        </p:nvSpPr>
        <p:spPr>
          <a:xfrm>
            <a:off x="5868144" y="1313558"/>
            <a:ext cx="2257274" cy="1114176"/>
          </a:xfrm>
          <a:prstGeom prst="borderCallout1">
            <a:avLst>
              <a:gd name="adj1" fmla="val 18750"/>
              <a:gd name="adj2" fmla="val -8333"/>
              <a:gd name="adj3" fmla="val 107141"/>
              <a:gd name="adj4" fmla="val -8504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Similar to Android, this setup uses generics to map to the view controller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011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View Models to Views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57200" y="1717068"/>
            <a:ext cx="8229600" cy="517920"/>
          </a:xfrm>
          <a:prstGeom prst="rect">
            <a:avLst/>
          </a:prstGeom>
          <a:solidFill>
            <a:srgbClr val="3DC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Several </a:t>
            </a:r>
            <a:r>
              <a:rPr lang="en-US" smtClean="0"/>
              <a:t>other possible things a view model can map to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827584" y="2335585"/>
            <a:ext cx="7859216" cy="517920"/>
          </a:xfrm>
          <a:prstGeom prst="rect">
            <a:avLst/>
          </a:prstGeom>
          <a:solidFill>
            <a:srgbClr val="34AC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A cell or row in a list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827584" y="2954102"/>
            <a:ext cx="7859216" cy="517920"/>
          </a:xfrm>
          <a:prstGeom prst="rect">
            <a:avLst/>
          </a:prstGeom>
          <a:solidFill>
            <a:srgbClr val="2D97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Items in a picklist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27584" y="3575397"/>
            <a:ext cx="7852816" cy="517920"/>
          </a:xfrm>
          <a:prstGeom prst="rect">
            <a:avLst/>
          </a:prstGeom>
          <a:solidFill>
            <a:srgbClr val="2583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Tied to Android fragments, tabs or other parts of a larger view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57200" y="4193914"/>
            <a:ext cx="8229600" cy="517920"/>
          </a:xfrm>
          <a:prstGeom prst="rect">
            <a:avLst/>
          </a:prstGeom>
          <a:solidFill>
            <a:srgbClr val="0060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View Model to View Model navigation normally happens to View Models tied to views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57200" y="1098551"/>
            <a:ext cx="8229600" cy="517920"/>
          </a:xfrm>
          <a:prstGeom prst="rect">
            <a:avLst/>
          </a:prstGeom>
          <a:solidFill>
            <a:srgbClr val="45D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A View model does not always map to a platform 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0545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14550"/>
            <a:ext cx="8229600" cy="85725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Demo: View Models to View Mapping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7182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Base View Model Declaration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38944" y="987574"/>
            <a:ext cx="8247856" cy="517920"/>
          </a:xfrm>
          <a:prstGeom prst="rect">
            <a:avLst/>
          </a:prstGeom>
          <a:solidFill>
            <a:srgbClr val="00AC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Navigating From Another View Model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99592" y="1635646"/>
            <a:ext cx="7128792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public class </a:t>
            </a:r>
            <a:r>
              <a:rPr lang="en-US" dirty="0" err="1" smtClean="0"/>
              <a:t>CustomerListViewModel</a:t>
            </a:r>
            <a:r>
              <a:rPr lang="en-US" dirty="0" smtClean="0"/>
              <a:t> : </a:t>
            </a:r>
            <a:r>
              <a:rPr lang="en-US" dirty="0" err="1" smtClean="0"/>
              <a:t>MvxViewModel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57200" y="2148464"/>
            <a:ext cx="8229600" cy="517920"/>
          </a:xfrm>
          <a:prstGeom prst="rect">
            <a:avLst/>
          </a:prstGeom>
          <a:solidFill>
            <a:srgbClr val="0097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Property Declarations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99592" y="2777281"/>
            <a:ext cx="6696744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private </a:t>
            </a:r>
            <a:r>
              <a:rPr lang="en-US" sz="1400" dirty="0" err="1" smtClean="0"/>
              <a:t>ObservableCollection</a:t>
            </a:r>
            <a:r>
              <a:rPr lang="en-US" sz="1400" dirty="0" smtClean="0"/>
              <a:t>&lt;Customer&gt; _</a:t>
            </a:r>
            <a:r>
              <a:rPr lang="en-US" sz="1400" dirty="0" err="1" smtClean="0"/>
              <a:t>customerList</a:t>
            </a:r>
            <a:endParaRPr lang="en-US" sz="1400" dirty="0" smtClean="0"/>
          </a:p>
          <a:p>
            <a:r>
              <a:rPr lang="en-US" sz="1400" dirty="0" smtClean="0"/>
              <a:t>public property </a:t>
            </a:r>
            <a:r>
              <a:rPr lang="en-US" sz="1400" dirty="0" err="1" smtClean="0"/>
              <a:t>ObservableCollection</a:t>
            </a:r>
            <a:r>
              <a:rPr lang="en-US" sz="1400" dirty="0" smtClean="0"/>
              <a:t>&lt;Customer&gt; </a:t>
            </a:r>
            <a:r>
              <a:rPr lang="en-US" sz="1400" dirty="0" err="1" smtClean="0"/>
              <a:t>CustomerList</a:t>
            </a:r>
            <a:endParaRPr lang="en-US" sz="1400" dirty="0" smtClean="0"/>
          </a:p>
          <a:p>
            <a:r>
              <a:rPr lang="en-US" sz="1400" dirty="0" smtClean="0"/>
              <a:t>{</a:t>
            </a:r>
          </a:p>
          <a:p>
            <a:r>
              <a:rPr lang="en-US" sz="1400" dirty="0"/>
              <a:t> </a:t>
            </a:r>
            <a:r>
              <a:rPr lang="en-US" sz="1400" dirty="0" smtClean="0"/>
              <a:t>   get { return _</a:t>
            </a:r>
            <a:r>
              <a:rPr lang="en-US" sz="1400" dirty="0" err="1" smtClean="0"/>
              <a:t>customerList</a:t>
            </a:r>
            <a:r>
              <a:rPr lang="en-US" sz="1400" dirty="0" smtClean="0"/>
              <a:t> ; }</a:t>
            </a:r>
          </a:p>
          <a:p>
            <a:r>
              <a:rPr lang="en-US" sz="1400" dirty="0"/>
              <a:t> </a:t>
            </a:r>
            <a:r>
              <a:rPr lang="en-US" sz="1400" dirty="0" smtClean="0"/>
              <a:t>   set</a:t>
            </a:r>
          </a:p>
          <a:p>
            <a:r>
              <a:rPr lang="en-US" sz="1400" dirty="0"/>
              <a:t> </a:t>
            </a:r>
            <a:r>
              <a:rPr lang="en-US" sz="1400" dirty="0" smtClean="0"/>
              <a:t>   {</a:t>
            </a:r>
          </a:p>
          <a:p>
            <a:r>
              <a:rPr lang="en-US" sz="1400" dirty="0"/>
              <a:t> </a:t>
            </a:r>
            <a:r>
              <a:rPr lang="en-US" sz="1400" dirty="0" smtClean="0"/>
              <a:t>       </a:t>
            </a:r>
            <a:r>
              <a:rPr lang="en-US" sz="1400" dirty="0" err="1" smtClean="0"/>
              <a:t>SetProperty</a:t>
            </a:r>
            <a:r>
              <a:rPr lang="en-US" sz="1400" dirty="0" smtClean="0"/>
              <a:t>(ref _</a:t>
            </a:r>
            <a:r>
              <a:rPr lang="en-US" sz="1400" dirty="0" err="1" smtClean="0"/>
              <a:t>customerList</a:t>
            </a:r>
            <a:r>
              <a:rPr lang="en-US" sz="1400" dirty="0" smtClean="0"/>
              <a:t>, value);</a:t>
            </a:r>
          </a:p>
          <a:p>
            <a:r>
              <a:rPr lang="en-US" sz="1400" dirty="0"/>
              <a:t> </a:t>
            </a:r>
            <a:r>
              <a:rPr lang="en-US" sz="1400" dirty="0" smtClean="0"/>
              <a:t>   }</a:t>
            </a:r>
          </a:p>
          <a:p>
            <a:r>
              <a:rPr lang="en-US" sz="1400" dirty="0" smtClean="0"/>
              <a:t>}</a:t>
            </a:r>
          </a:p>
        </p:txBody>
      </p:sp>
      <p:sp>
        <p:nvSpPr>
          <p:cNvPr id="8" name="Rectangle 7"/>
          <p:cNvSpPr/>
          <p:nvPr/>
        </p:nvSpPr>
        <p:spPr>
          <a:xfrm>
            <a:off x="4550172" y="1635646"/>
            <a:ext cx="1540768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Line Callout 1 8"/>
          <p:cNvSpPr/>
          <p:nvPr/>
        </p:nvSpPr>
        <p:spPr>
          <a:xfrm>
            <a:off x="7146286" y="965434"/>
            <a:ext cx="1764196" cy="1080120"/>
          </a:xfrm>
          <a:prstGeom prst="borderCallout1">
            <a:avLst>
              <a:gd name="adj1" fmla="val 18750"/>
              <a:gd name="adj2" fmla="val -8333"/>
              <a:gd name="adj3" fmla="val 60231"/>
              <a:gd name="adj4" fmla="val -6325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All view models must inherit from this class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331640" y="4046128"/>
            <a:ext cx="3096344" cy="26824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ine Callout 1 10"/>
          <p:cNvSpPr/>
          <p:nvPr/>
        </p:nvSpPr>
        <p:spPr>
          <a:xfrm>
            <a:off x="6349274" y="3234250"/>
            <a:ext cx="2561208" cy="1080120"/>
          </a:xfrm>
          <a:prstGeom prst="borderCallout1">
            <a:avLst>
              <a:gd name="adj1" fmla="val 18750"/>
              <a:gd name="adj2" fmla="val -8333"/>
              <a:gd name="adj3" fmla="val 73272"/>
              <a:gd name="adj4" fmla="val -9551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Key method to ensure binding works correctly using </a:t>
            </a:r>
            <a:r>
              <a:rPr lang="en-US" dirty="0" err="1" smtClean="0"/>
              <a:t>INotifyPropertyChanged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9245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 animBg="1"/>
      <p:bldP spid="9" grpId="1" animBg="1"/>
      <p:bldP spid="10" grpId="0" animBg="1"/>
      <p:bldP spid="1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500" y="1492250"/>
            <a:ext cx="6985000" cy="2921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2000" y="555526"/>
            <a:ext cx="50800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833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Performing Actions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57200" y="1717068"/>
            <a:ext cx="8229600" cy="517920"/>
          </a:xfrm>
          <a:prstGeom prst="rect">
            <a:avLst/>
          </a:prstGeom>
          <a:solidFill>
            <a:srgbClr val="0CC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Enter the </a:t>
            </a:r>
            <a:r>
              <a:rPr lang="en-US" dirty="0" err="1" smtClean="0"/>
              <a:t>ICommand</a:t>
            </a:r>
            <a:r>
              <a:rPr lang="en-US" dirty="0" smtClean="0"/>
              <a:t> interface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57200" y="1098551"/>
            <a:ext cx="8229600" cy="517920"/>
          </a:xfrm>
          <a:prstGeom prst="rect">
            <a:avLst/>
          </a:prstGeom>
          <a:solidFill>
            <a:srgbClr val="45D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Can’t use control event methods, signatures differ by platform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9592" y="2335585"/>
            <a:ext cx="7128792" cy="246221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private</a:t>
            </a:r>
            <a:r>
              <a:rPr lang="en-US" sz="1400" dirty="0"/>
              <a:t> </a:t>
            </a:r>
            <a:r>
              <a:rPr lang="en-US" sz="1400" dirty="0" err="1"/>
              <a:t>ICommand</a:t>
            </a:r>
            <a:r>
              <a:rPr lang="en-US" sz="1400" dirty="0"/>
              <a:t> </a:t>
            </a:r>
            <a:r>
              <a:rPr lang="en-US" sz="1400" dirty="0" smtClean="0"/>
              <a:t>_</a:t>
            </a:r>
            <a:r>
              <a:rPr lang="en-US" sz="1400" dirty="0" err="1"/>
              <a:t>c</a:t>
            </a:r>
            <a:r>
              <a:rPr lang="en-US" sz="1400" dirty="0" err="1" smtClean="0"/>
              <a:t>ustomerSelectedCommand</a:t>
            </a:r>
            <a:r>
              <a:rPr lang="en-US" sz="1400" dirty="0"/>
              <a:t>;</a:t>
            </a:r>
            <a:br>
              <a:rPr lang="en-US" sz="1400" dirty="0"/>
            </a:br>
            <a:r>
              <a:rPr lang="en-US" sz="1400" dirty="0" smtClean="0"/>
              <a:t>public</a:t>
            </a:r>
            <a:r>
              <a:rPr lang="en-US" sz="1400" dirty="0"/>
              <a:t> </a:t>
            </a:r>
            <a:r>
              <a:rPr lang="en-US" sz="1400" dirty="0" err="1"/>
              <a:t>ICommand</a:t>
            </a:r>
            <a:r>
              <a:rPr lang="en-US" sz="1400" dirty="0"/>
              <a:t> </a:t>
            </a:r>
            <a:r>
              <a:rPr lang="en-US" sz="1400" dirty="0" err="1" smtClean="0"/>
              <a:t>CustomerSelectedCommand</a:t>
            </a:r>
            <a:r>
              <a:rPr lang="en-US" sz="1400" dirty="0"/>
              <a:t> </a:t>
            </a:r>
            <a:r>
              <a:rPr lang="en-US" sz="1400" dirty="0" smtClean="0"/>
              <a:t>{</a:t>
            </a:r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/>
              <a:t>    </a:t>
            </a:r>
            <a:r>
              <a:rPr lang="en-US" sz="1400" dirty="0" smtClean="0"/>
              <a:t>get</a:t>
            </a:r>
            <a:r>
              <a:rPr lang="en-US" sz="1400" dirty="0"/>
              <a:t> </a:t>
            </a:r>
            <a:r>
              <a:rPr lang="en-US" sz="1400" dirty="0" smtClean="0"/>
              <a:t>{</a:t>
            </a:r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/>
              <a:t>        </a:t>
            </a:r>
            <a:r>
              <a:rPr lang="en-US" sz="1400" dirty="0" smtClean="0"/>
              <a:t>return</a:t>
            </a:r>
            <a:r>
              <a:rPr lang="en-US" sz="1400" dirty="0"/>
              <a:t> </a:t>
            </a:r>
            <a:r>
              <a:rPr lang="en-US" sz="1400" dirty="0" smtClean="0"/>
              <a:t>_</a:t>
            </a:r>
            <a:r>
              <a:rPr lang="en-US" sz="1400" dirty="0" err="1"/>
              <a:t>c</a:t>
            </a:r>
            <a:r>
              <a:rPr lang="en-US" sz="1400" dirty="0" err="1" smtClean="0"/>
              <a:t>ustomerSelectedCommand</a:t>
            </a:r>
            <a:r>
              <a:rPr lang="en-US" sz="1400" dirty="0"/>
              <a:t> ?? </a:t>
            </a:r>
            <a:r>
              <a:rPr lang="en-US" sz="1400" dirty="0" smtClean="0"/>
              <a:t>(_</a:t>
            </a:r>
            <a:r>
              <a:rPr lang="en-US" sz="1400" dirty="0" err="1"/>
              <a:t>c</a:t>
            </a:r>
            <a:r>
              <a:rPr lang="en-US" sz="1400" dirty="0" err="1" smtClean="0"/>
              <a:t>ustomerSelectedCommand</a:t>
            </a:r>
            <a:r>
              <a:rPr lang="en-US" sz="1400" dirty="0"/>
              <a:t> =</a:t>
            </a:r>
            <a:br>
              <a:rPr lang="en-US" sz="1400" dirty="0"/>
            </a:br>
            <a:r>
              <a:rPr lang="en-US" sz="1400" dirty="0"/>
              <a:t>                    new </a:t>
            </a:r>
            <a:r>
              <a:rPr lang="en-US" sz="1400" dirty="0" err="1" smtClean="0"/>
              <a:t>MvxCommand</a:t>
            </a:r>
            <a:r>
              <a:rPr lang="en-US" sz="1400" dirty="0" smtClean="0"/>
              <a:t>&lt;Customer&gt;(</a:t>
            </a:r>
            <a:r>
              <a:rPr lang="en-US" sz="1400" dirty="0" err="1"/>
              <a:t>CustomerSelected</a:t>
            </a:r>
            <a:r>
              <a:rPr lang="en-US" sz="1400" dirty="0"/>
              <a:t>));</a:t>
            </a:r>
            <a:br>
              <a:rPr lang="en-US" sz="1400" dirty="0"/>
            </a:br>
            <a:r>
              <a:rPr lang="en-US" sz="1400" dirty="0"/>
              <a:t>    </a:t>
            </a:r>
            <a:r>
              <a:rPr lang="en-US" sz="1400" dirty="0" smtClean="0"/>
              <a:t>}</a:t>
            </a:r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 smtClean="0"/>
              <a:t>}</a:t>
            </a:r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 smtClean="0"/>
              <a:t>public</a:t>
            </a:r>
            <a:r>
              <a:rPr lang="en-US" sz="1400" dirty="0"/>
              <a:t> void </a:t>
            </a:r>
            <a:r>
              <a:rPr lang="en-US" sz="1400" dirty="0" err="1" smtClean="0"/>
              <a:t>CustomerSelected</a:t>
            </a:r>
            <a:r>
              <a:rPr lang="en-US" sz="1400" dirty="0" smtClean="0"/>
              <a:t>(Customer</a:t>
            </a:r>
            <a:r>
              <a:rPr lang="en-US" sz="1400" dirty="0"/>
              <a:t> item</a:t>
            </a:r>
            <a:r>
              <a:rPr lang="en-US" sz="1400" dirty="0" smtClean="0"/>
              <a:t>) {</a:t>
            </a:r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/>
              <a:t>    </a:t>
            </a:r>
            <a:r>
              <a:rPr lang="en-US" sz="1400" dirty="0" err="1" smtClean="0"/>
              <a:t>this.ShowViewModel</a:t>
            </a:r>
            <a:r>
              <a:rPr lang="en-US" sz="1400" dirty="0" smtClean="0"/>
              <a:t>&lt;</a:t>
            </a:r>
            <a:r>
              <a:rPr lang="en-US" sz="1400" dirty="0" err="1" smtClean="0"/>
              <a:t>CustomerDetailViewModel</a:t>
            </a:r>
            <a:r>
              <a:rPr lang="en-US" sz="1400" dirty="0" smtClean="0"/>
              <a:t>&gt;(</a:t>
            </a:r>
            <a:r>
              <a:rPr lang="en-US" sz="1400" dirty="0"/>
              <a:t>new { </a:t>
            </a:r>
            <a:r>
              <a:rPr lang="en-US" sz="1400" dirty="0" err="1"/>
              <a:t>customerId</a:t>
            </a:r>
            <a:r>
              <a:rPr lang="en-US" sz="1400" dirty="0"/>
              <a:t> = </a:t>
            </a:r>
            <a:r>
              <a:rPr lang="en-US" sz="1400" dirty="0" err="1" smtClean="0"/>
              <a:t>item.Id</a:t>
            </a:r>
            <a:r>
              <a:rPr lang="en-US" sz="1400" dirty="0"/>
              <a:t> });</a:t>
            </a:r>
            <a:br>
              <a:rPr lang="en-US" sz="1400" dirty="0"/>
            </a:br>
            <a:r>
              <a:rPr lang="en-US" sz="1400" dirty="0" smtClean="0"/>
              <a:t>}</a:t>
            </a:r>
            <a:endParaRPr lang="en-US" sz="1400" dirty="0"/>
          </a:p>
        </p:txBody>
      </p:sp>
      <p:sp>
        <p:nvSpPr>
          <p:cNvPr id="13" name="Rectangle 12"/>
          <p:cNvSpPr/>
          <p:nvPr/>
        </p:nvSpPr>
        <p:spPr>
          <a:xfrm>
            <a:off x="1467849" y="2335585"/>
            <a:ext cx="936104" cy="3143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Line Callout 1 13"/>
          <p:cNvSpPr/>
          <p:nvPr/>
        </p:nvSpPr>
        <p:spPr>
          <a:xfrm>
            <a:off x="3347864" y="1686599"/>
            <a:ext cx="1764196" cy="1080120"/>
          </a:xfrm>
          <a:prstGeom prst="borderCallout1">
            <a:avLst>
              <a:gd name="adj1" fmla="val 18750"/>
              <a:gd name="adj2" fmla="val -8333"/>
              <a:gd name="adj3" fmla="val 60231"/>
              <a:gd name="adj4" fmla="val -6325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Generic interface to perform actions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2085029" y="3261904"/>
            <a:ext cx="1224136" cy="19494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Line Callout 1 15"/>
          <p:cNvSpPr/>
          <p:nvPr/>
        </p:nvSpPr>
        <p:spPr>
          <a:xfrm>
            <a:off x="4049942" y="2543651"/>
            <a:ext cx="1764196" cy="1080120"/>
          </a:xfrm>
          <a:prstGeom prst="borderCallout1">
            <a:avLst>
              <a:gd name="adj1" fmla="val 18750"/>
              <a:gd name="adj2" fmla="val -8333"/>
              <a:gd name="adj3" fmla="val 60231"/>
              <a:gd name="adj4" fmla="val -6325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MvvmCross</a:t>
            </a:r>
            <a:r>
              <a:rPr lang="en-US" dirty="0" smtClean="0"/>
              <a:t> implementation of </a:t>
            </a:r>
            <a:r>
              <a:rPr lang="en-US" dirty="0" err="1" smtClean="0"/>
              <a:t>ICommand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3225364" y="3262443"/>
            <a:ext cx="817204" cy="18390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Line Callout 1 17"/>
          <p:cNvSpPr/>
          <p:nvPr/>
        </p:nvSpPr>
        <p:spPr>
          <a:xfrm>
            <a:off x="4996082" y="2590604"/>
            <a:ext cx="1764196" cy="1080120"/>
          </a:xfrm>
          <a:prstGeom prst="borderCallout1">
            <a:avLst>
              <a:gd name="adj1" fmla="val 18750"/>
              <a:gd name="adj2" fmla="val -8333"/>
              <a:gd name="adj3" fmla="val 60231"/>
              <a:gd name="adj4" fmla="val -6325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Type of any parameter (optional)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4113459" y="3251942"/>
            <a:ext cx="1482624" cy="20490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Line Callout 1 19"/>
          <p:cNvSpPr/>
          <p:nvPr/>
        </p:nvSpPr>
        <p:spPr>
          <a:xfrm>
            <a:off x="6301063" y="2590347"/>
            <a:ext cx="1764196" cy="1080120"/>
          </a:xfrm>
          <a:prstGeom prst="borderCallout1">
            <a:avLst>
              <a:gd name="adj1" fmla="val 18750"/>
              <a:gd name="adj2" fmla="val -8333"/>
              <a:gd name="adj3" fmla="val 60231"/>
              <a:gd name="adj4" fmla="val -6325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Name of method to execute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3167179" y="4129005"/>
            <a:ext cx="838763" cy="2437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Line Callout 1 21"/>
          <p:cNvSpPr/>
          <p:nvPr/>
        </p:nvSpPr>
        <p:spPr>
          <a:xfrm>
            <a:off x="5137393" y="3435845"/>
            <a:ext cx="1764196" cy="1080120"/>
          </a:xfrm>
          <a:prstGeom prst="borderCallout1">
            <a:avLst>
              <a:gd name="adj1" fmla="val 18750"/>
              <a:gd name="adj2" fmla="val -8333"/>
              <a:gd name="adj3" fmla="val 60231"/>
              <a:gd name="adj4" fmla="val -6325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Must match type of parameter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453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2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5580" y="92032"/>
            <a:ext cx="8229600" cy="857250"/>
          </a:xfrm>
        </p:spPr>
        <p:txBody>
          <a:bodyPr/>
          <a:lstStyle/>
          <a:p>
            <a:r>
              <a:rPr lang="en-US" dirty="0" smtClean="0"/>
              <a:t>Calling View Models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57200" y="800489"/>
            <a:ext cx="8247856" cy="517920"/>
          </a:xfrm>
          <a:prstGeom prst="rect">
            <a:avLst/>
          </a:prstGeom>
          <a:solidFill>
            <a:srgbClr val="00AC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Navigating From Another View Model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99592" y="1382638"/>
            <a:ext cx="7128792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/>
              <a:t>ShowViewModel</a:t>
            </a:r>
            <a:r>
              <a:rPr lang="en-US" dirty="0" smtClean="0"/>
              <a:t>&lt;</a:t>
            </a:r>
            <a:r>
              <a:rPr lang="en-US" dirty="0" err="1" smtClean="0"/>
              <a:t>EditCustomerViewModel</a:t>
            </a:r>
            <a:r>
              <a:rPr lang="en-US" dirty="0" smtClean="0"/>
              <a:t>&gt;();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540124" y="1347398"/>
            <a:ext cx="2592288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Line Callout 1 6"/>
          <p:cNvSpPr/>
          <p:nvPr/>
        </p:nvSpPr>
        <p:spPr>
          <a:xfrm>
            <a:off x="6624228" y="590550"/>
            <a:ext cx="1764196" cy="1080120"/>
          </a:xfrm>
          <a:prstGeom prst="borderCallout1">
            <a:avLst>
              <a:gd name="adj1" fmla="val 18750"/>
              <a:gd name="adj2" fmla="val -8333"/>
              <a:gd name="adj3" fmla="val 71989"/>
              <a:gd name="adj4" fmla="val -7981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Type name of view model to create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457200" y="3562350"/>
            <a:ext cx="8229600" cy="517920"/>
          </a:xfrm>
          <a:prstGeom prst="rect">
            <a:avLst/>
          </a:prstGeom>
          <a:solidFill>
            <a:srgbClr val="0097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Creating a view model in code in the app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917848" y="4189905"/>
            <a:ext cx="7128792" cy="58477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err="1"/>
              <a:t>v</a:t>
            </a:r>
            <a:r>
              <a:rPr lang="en-US" sz="1600" dirty="0" err="1" smtClean="0"/>
              <a:t>ar</a:t>
            </a:r>
            <a:r>
              <a:rPr lang="en-US" sz="1600" dirty="0" smtClean="0"/>
              <a:t> </a:t>
            </a:r>
            <a:r>
              <a:rPr lang="en-US" sz="1600" dirty="0" err="1" smtClean="0"/>
              <a:t>viewModel</a:t>
            </a:r>
            <a:r>
              <a:rPr lang="en-US" sz="1600" dirty="0"/>
              <a:t> = </a:t>
            </a:r>
            <a:r>
              <a:rPr lang="en-US" sz="1600" dirty="0" err="1" smtClean="0"/>
              <a:t>Mvx.Resolve</a:t>
            </a:r>
            <a:r>
              <a:rPr lang="en-US" sz="1600" dirty="0" smtClean="0"/>
              <a:t>&lt;</a:t>
            </a:r>
            <a:r>
              <a:rPr lang="en-US" sz="1600" dirty="0" err="1" smtClean="0"/>
              <a:t>IMvxViewModelLoader</a:t>
            </a:r>
            <a:r>
              <a:rPr lang="en-US" sz="1600" dirty="0" smtClean="0"/>
              <a:t>&gt;().</a:t>
            </a:r>
            <a:r>
              <a:rPr lang="en-US" sz="1600" dirty="0" err="1" smtClean="0"/>
              <a:t>LoadViewModel</a:t>
            </a:r>
            <a:r>
              <a:rPr lang="en-US" sz="1600" dirty="0" smtClean="0"/>
              <a:t> (</a:t>
            </a:r>
            <a:r>
              <a:rPr lang="en-US" sz="1600" dirty="0" err="1"/>
              <a:t>MvxViewModelRequest</a:t>
            </a:r>
            <a:r>
              <a:rPr lang="en-US" sz="1600" dirty="0"/>
              <a:t>&lt;</a:t>
            </a:r>
            <a:r>
              <a:rPr lang="en-US" sz="1600" dirty="0" err="1"/>
              <a:t>CustomersViewModel</a:t>
            </a:r>
            <a:r>
              <a:rPr lang="en-US" sz="1600" dirty="0"/>
              <a:t>&gt;.</a:t>
            </a:r>
            <a:r>
              <a:rPr lang="en-US" sz="1600" dirty="0" err="1"/>
              <a:t>GetDefaultRequest</a:t>
            </a:r>
            <a:r>
              <a:rPr lang="en-US" sz="1600" dirty="0"/>
              <a:t>(), null)); </a:t>
            </a:r>
          </a:p>
        </p:txBody>
      </p:sp>
      <p:sp>
        <p:nvSpPr>
          <p:cNvPr id="21" name="Rectangle 20"/>
          <p:cNvSpPr/>
          <p:nvPr/>
        </p:nvSpPr>
        <p:spPr>
          <a:xfrm>
            <a:off x="3555099" y="4232020"/>
            <a:ext cx="2160240" cy="25854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3092693" y="4441499"/>
            <a:ext cx="2016224" cy="31473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2412167" y="4232226"/>
            <a:ext cx="1224136" cy="2426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Line Callout 1 24"/>
          <p:cNvSpPr/>
          <p:nvPr/>
        </p:nvSpPr>
        <p:spPr>
          <a:xfrm>
            <a:off x="6822504" y="3620329"/>
            <a:ext cx="2088232" cy="776706"/>
          </a:xfrm>
          <a:prstGeom prst="borderCallout1">
            <a:avLst>
              <a:gd name="adj1" fmla="val 18750"/>
              <a:gd name="adj2" fmla="val -8333"/>
              <a:gd name="adj3" fmla="val 78163"/>
              <a:gd name="adj4" fmla="val -420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MvvMCross</a:t>
            </a:r>
            <a:r>
              <a:rPr lang="en-US" dirty="0" smtClean="0"/>
              <a:t> registered type to resolve view model</a:t>
            </a:r>
            <a:endParaRPr lang="en-US" dirty="0"/>
          </a:p>
        </p:txBody>
      </p:sp>
      <p:sp>
        <p:nvSpPr>
          <p:cNvPr id="26" name="Line Callout 1 25"/>
          <p:cNvSpPr/>
          <p:nvPr/>
        </p:nvSpPr>
        <p:spPr>
          <a:xfrm>
            <a:off x="6462464" y="3999101"/>
            <a:ext cx="1800200" cy="775579"/>
          </a:xfrm>
          <a:prstGeom prst="borderCallout1">
            <a:avLst>
              <a:gd name="adj1" fmla="val 18750"/>
              <a:gd name="adj2" fmla="val -8333"/>
              <a:gd name="adj3" fmla="val 81388"/>
              <a:gd name="adj4" fmla="val -6302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Type name of view model </a:t>
            </a:r>
            <a:r>
              <a:rPr lang="en-US" smtClean="0"/>
              <a:t>to create</a:t>
            </a:r>
            <a:endParaRPr lang="en-US"/>
          </a:p>
        </p:txBody>
      </p:sp>
      <p:sp>
        <p:nvSpPr>
          <p:cNvPr id="27" name="Line Callout 1 26"/>
          <p:cNvSpPr/>
          <p:nvPr/>
        </p:nvSpPr>
        <p:spPr>
          <a:xfrm>
            <a:off x="4100805" y="3585713"/>
            <a:ext cx="1800200" cy="775579"/>
          </a:xfrm>
          <a:prstGeom prst="borderCallout1">
            <a:avLst>
              <a:gd name="adj1" fmla="val 18750"/>
              <a:gd name="adj2" fmla="val -8333"/>
              <a:gd name="adj3" fmla="val 81388"/>
              <a:gd name="adj4" fmla="val -6302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Request to </a:t>
            </a:r>
            <a:r>
              <a:rPr lang="en-US" dirty="0" err="1" smtClean="0"/>
              <a:t>IoC</a:t>
            </a:r>
            <a:r>
              <a:rPr lang="en-US" dirty="0" smtClean="0"/>
              <a:t> container to resolve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899592" y="1821863"/>
            <a:ext cx="7128792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Close(this);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457200" y="2261088"/>
            <a:ext cx="8247856" cy="517920"/>
          </a:xfrm>
          <a:prstGeom prst="rect">
            <a:avLst/>
          </a:prstGeom>
          <a:solidFill>
            <a:srgbClr val="00AC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Navigation Service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899592" y="2858801"/>
            <a:ext cx="7128792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var</a:t>
            </a:r>
            <a:r>
              <a:rPr lang="en-US" dirty="0"/>
              <a:t> result = await _</a:t>
            </a:r>
            <a:r>
              <a:rPr lang="en-US" dirty="0" err="1"/>
              <a:t>navigationService.Navigate</a:t>
            </a:r>
            <a:r>
              <a:rPr lang="en-US" dirty="0"/>
              <a:t>&lt;</a:t>
            </a:r>
            <a:r>
              <a:rPr lang="en-US" dirty="0" err="1"/>
              <a:t>EditCustomerViewModel</a:t>
            </a:r>
            <a:r>
              <a:rPr lang="en-US" dirty="0"/>
              <a:t>, </a:t>
            </a:r>
            <a:r>
              <a:rPr lang="en-US" dirty="0" err="1"/>
              <a:t>MvxBundle</a:t>
            </a:r>
            <a:r>
              <a:rPr lang="en-US" dirty="0"/>
              <a:t>, Customer</a:t>
            </a:r>
            <a:r>
              <a:rPr lang="en-US" dirty="0" smtClean="0"/>
              <a:t>&gt;(</a:t>
            </a:r>
            <a:r>
              <a:rPr lang="en-US" dirty="0" err="1" smtClean="0"/>
              <a:t>someMvxBundle</a:t>
            </a:r>
            <a:r>
              <a:rPr lang="en-US" dirty="0" smtClean="0"/>
              <a:t>);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1946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  <p:bldP spid="21" grpId="0" animBg="1"/>
      <p:bldP spid="21" grpId="1" animBg="1"/>
      <p:bldP spid="22" grpId="0" animBg="1"/>
      <p:bldP spid="23" grpId="0" animBg="1"/>
      <p:bldP spid="23" grpId="1" animBg="1"/>
      <p:bldP spid="25" grpId="0" animBg="1"/>
      <p:bldP spid="25" grpId="1" animBg="1"/>
      <p:bldP spid="26" grpId="0" animBg="1"/>
      <p:bldP spid="27" grpId="0" animBg="1"/>
      <p:bldP spid="27" grpId="1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View Model Life Cycle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285998" y="1408746"/>
            <a:ext cx="4581298" cy="352040"/>
          </a:xfrm>
          <a:prstGeom prst="rect">
            <a:avLst/>
          </a:prstGeom>
          <a:solidFill>
            <a:srgbClr val="45D1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/>
              <a:t>Init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285998" y="1817219"/>
            <a:ext cx="4581297" cy="354231"/>
          </a:xfrm>
          <a:prstGeom prst="rect">
            <a:avLst/>
          </a:prstGeom>
          <a:solidFill>
            <a:srgbClr val="3DC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Reload State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285998" y="2227883"/>
            <a:ext cx="4581297" cy="329139"/>
          </a:xfrm>
          <a:prstGeom prst="rect">
            <a:avLst/>
          </a:prstGeom>
          <a:solidFill>
            <a:srgbClr val="3DC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Start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286000" y="971550"/>
            <a:ext cx="4581296" cy="384650"/>
          </a:xfrm>
          <a:prstGeom prst="rect">
            <a:avLst/>
          </a:prstGeom>
          <a:solidFill>
            <a:srgbClr val="45D1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Construction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2285995" y="3730007"/>
            <a:ext cx="4581299" cy="340826"/>
          </a:xfrm>
          <a:prstGeom prst="rect">
            <a:avLst/>
          </a:prstGeom>
          <a:solidFill>
            <a:srgbClr val="2D97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Save State</a:t>
            </a:r>
            <a:endParaRPr lang="en-US" dirty="0"/>
          </a:p>
        </p:txBody>
      </p:sp>
      <p:cxnSp>
        <p:nvCxnSpPr>
          <p:cNvPr id="28" name="Elbow Connector 27"/>
          <p:cNvCxnSpPr>
            <a:stCxn id="12" idx="1"/>
            <a:endCxn id="5" idx="1"/>
          </p:cNvCxnSpPr>
          <p:nvPr/>
        </p:nvCxnSpPr>
        <p:spPr>
          <a:xfrm rot="10800000" flipH="1">
            <a:off x="2285994" y="1994336"/>
            <a:ext cx="3" cy="1906085"/>
          </a:xfrm>
          <a:prstGeom prst="bentConnector3">
            <a:avLst>
              <a:gd name="adj1" fmla="val -7620000000"/>
            </a:avLst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228600" y="2557022"/>
            <a:ext cx="1584176" cy="850698"/>
          </a:xfrm>
          <a:prstGeom prst="rect">
            <a:avLst/>
          </a:prstGeom>
          <a:solidFill>
            <a:srgbClr val="00AC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mtClean="0"/>
              <a:t>For OSes </a:t>
            </a:r>
            <a:r>
              <a:rPr lang="en-US" dirty="0" smtClean="0"/>
              <a:t>that support tombstoning</a:t>
            </a:r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2285997" y="2603852"/>
            <a:ext cx="4581298" cy="329139"/>
          </a:xfrm>
          <a:prstGeom prst="rect">
            <a:avLst/>
          </a:prstGeom>
          <a:solidFill>
            <a:srgbClr val="34AC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Initialize (</a:t>
            </a:r>
            <a:r>
              <a:rPr lang="en-US" dirty="0" err="1" smtClean="0"/>
              <a:t>MvvmCross</a:t>
            </a:r>
            <a:r>
              <a:rPr lang="en-US" dirty="0" smtClean="0"/>
              <a:t> 5.x)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2285996" y="2968932"/>
            <a:ext cx="4581299" cy="329139"/>
          </a:xfrm>
          <a:prstGeom prst="rect">
            <a:avLst/>
          </a:prstGeom>
          <a:solidFill>
            <a:srgbClr val="34AC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Appearing (</a:t>
            </a:r>
            <a:r>
              <a:rPr lang="en-US" dirty="0" err="1"/>
              <a:t>MvvmCross</a:t>
            </a:r>
            <a:r>
              <a:rPr lang="en-US" dirty="0"/>
              <a:t> 5.x)</a:t>
            </a:r>
          </a:p>
        </p:txBody>
      </p:sp>
      <p:sp>
        <p:nvSpPr>
          <p:cNvPr id="36" name="Rectangle 35"/>
          <p:cNvSpPr/>
          <p:nvPr/>
        </p:nvSpPr>
        <p:spPr>
          <a:xfrm>
            <a:off x="2285995" y="3344901"/>
            <a:ext cx="4581299" cy="329139"/>
          </a:xfrm>
          <a:prstGeom prst="rect">
            <a:avLst/>
          </a:prstGeom>
          <a:solidFill>
            <a:srgbClr val="2D97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Appeared (</a:t>
            </a:r>
            <a:r>
              <a:rPr lang="en-US" dirty="0" err="1"/>
              <a:t>MvvmCross</a:t>
            </a:r>
            <a:r>
              <a:rPr lang="en-US" dirty="0"/>
              <a:t> 5.x)</a:t>
            </a:r>
          </a:p>
        </p:txBody>
      </p:sp>
      <p:sp>
        <p:nvSpPr>
          <p:cNvPr id="39" name="Rectangle 38"/>
          <p:cNvSpPr/>
          <p:nvPr/>
        </p:nvSpPr>
        <p:spPr>
          <a:xfrm>
            <a:off x="2285994" y="4141291"/>
            <a:ext cx="4581300" cy="329139"/>
          </a:xfrm>
          <a:prstGeom prst="rect">
            <a:avLst/>
          </a:prstGeom>
          <a:solidFill>
            <a:srgbClr val="2583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Disappearing (</a:t>
            </a:r>
            <a:r>
              <a:rPr lang="en-US" dirty="0" err="1"/>
              <a:t>MvvmCross</a:t>
            </a:r>
            <a:r>
              <a:rPr lang="en-US" dirty="0"/>
              <a:t> 5.x)</a:t>
            </a:r>
          </a:p>
        </p:txBody>
      </p:sp>
      <p:sp>
        <p:nvSpPr>
          <p:cNvPr id="40" name="Rectangle 39"/>
          <p:cNvSpPr/>
          <p:nvPr/>
        </p:nvSpPr>
        <p:spPr>
          <a:xfrm>
            <a:off x="2285994" y="4516009"/>
            <a:ext cx="4581300" cy="329139"/>
          </a:xfrm>
          <a:prstGeom prst="rect">
            <a:avLst/>
          </a:prstGeom>
          <a:solidFill>
            <a:srgbClr val="2583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Disappeared (</a:t>
            </a:r>
            <a:r>
              <a:rPr lang="en-US" dirty="0" err="1"/>
              <a:t>MvvmCross</a:t>
            </a:r>
            <a:r>
              <a:rPr lang="en-US" dirty="0"/>
              <a:t> 5.x)</a:t>
            </a:r>
          </a:p>
        </p:txBody>
      </p:sp>
      <p:cxnSp>
        <p:nvCxnSpPr>
          <p:cNvPr id="59" name="Elbow Connector 58"/>
          <p:cNvCxnSpPr>
            <a:stCxn id="40" idx="3"/>
            <a:endCxn id="33" idx="3"/>
          </p:cNvCxnSpPr>
          <p:nvPr/>
        </p:nvCxnSpPr>
        <p:spPr>
          <a:xfrm flipV="1">
            <a:off x="6867294" y="3133502"/>
            <a:ext cx="1" cy="1547077"/>
          </a:xfrm>
          <a:prstGeom prst="bentConnector3">
            <a:avLst>
              <a:gd name="adj1" fmla="val 2286010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5430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Construction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71600" y="3643240"/>
            <a:ext cx="7128792" cy="107721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public </a:t>
            </a:r>
            <a:r>
              <a:rPr lang="en-US" sz="1600" dirty="0" err="1"/>
              <a:t>CustomerListViewModel</a:t>
            </a:r>
            <a:r>
              <a:rPr lang="en-US" sz="1600" dirty="0"/>
              <a:t>(</a:t>
            </a:r>
            <a:r>
              <a:rPr lang="en-US" sz="1600" dirty="0" err="1"/>
              <a:t>ICustomerService</a:t>
            </a:r>
            <a:r>
              <a:rPr lang="en-US" sz="1600" dirty="0"/>
              <a:t> </a:t>
            </a:r>
            <a:r>
              <a:rPr lang="en-US" sz="1600" dirty="0" err="1"/>
              <a:t>customerService</a:t>
            </a:r>
            <a:r>
              <a:rPr lang="en-US" sz="1600" dirty="0"/>
              <a:t>)</a:t>
            </a:r>
            <a:br>
              <a:rPr lang="en-US" sz="1600" dirty="0"/>
            </a:br>
            <a:r>
              <a:rPr lang="en-US" sz="1600" dirty="0" smtClean="0"/>
              <a:t>{</a:t>
            </a: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/>
              <a:t>    </a:t>
            </a:r>
            <a:r>
              <a:rPr lang="en-US" sz="1600" dirty="0" smtClean="0"/>
              <a:t>_</a:t>
            </a:r>
            <a:r>
              <a:rPr lang="en-US" sz="1600" dirty="0" err="1"/>
              <a:t>customerService</a:t>
            </a:r>
            <a:r>
              <a:rPr lang="en-US" sz="1600" dirty="0"/>
              <a:t> = </a:t>
            </a:r>
            <a:r>
              <a:rPr lang="en-US" sz="1600" dirty="0" err="1"/>
              <a:t>customerService</a:t>
            </a:r>
            <a:r>
              <a:rPr lang="en-US" sz="1600" dirty="0"/>
              <a:t>;</a:t>
            </a:r>
            <a:br>
              <a:rPr lang="en-US" sz="1600" dirty="0"/>
            </a:br>
            <a:r>
              <a:rPr lang="en-US" sz="1600" dirty="0" smtClean="0"/>
              <a:t>} </a:t>
            </a:r>
            <a:endParaRPr lang="en-US" sz="1600" dirty="0"/>
          </a:p>
        </p:txBody>
      </p:sp>
      <p:sp>
        <p:nvSpPr>
          <p:cNvPr id="5" name="TextBox 4"/>
          <p:cNvSpPr txBox="1"/>
          <p:nvPr/>
        </p:nvSpPr>
        <p:spPr>
          <a:xfrm>
            <a:off x="971600" y="1563638"/>
            <a:ext cx="7128792" cy="83099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err="1"/>
              <a:t>Mvx.RegisterType</a:t>
            </a:r>
            <a:r>
              <a:rPr lang="en-US" sz="1600" dirty="0"/>
              <a:t>&lt;</a:t>
            </a:r>
            <a:r>
              <a:rPr lang="en-US" sz="1600" dirty="0" err="1"/>
              <a:t>ICustomerService</a:t>
            </a:r>
            <a:r>
              <a:rPr lang="en-US" sz="1600" dirty="0"/>
              <a:t>, </a:t>
            </a:r>
            <a:r>
              <a:rPr lang="en-US" sz="1600" dirty="0" err="1"/>
              <a:t>CustomerService</a:t>
            </a:r>
            <a:r>
              <a:rPr lang="en-US" sz="1600" dirty="0"/>
              <a:t>&gt;(); </a:t>
            </a:r>
            <a:endParaRPr lang="en-US" sz="1600" dirty="0" smtClean="0"/>
          </a:p>
          <a:p>
            <a:endParaRPr lang="en-US" sz="1600" dirty="0"/>
          </a:p>
          <a:p>
            <a:r>
              <a:rPr lang="en-US" sz="1600" dirty="0" err="1"/>
              <a:t>Mvx.RegisterSingleton</a:t>
            </a:r>
            <a:r>
              <a:rPr lang="en-US" sz="1600" dirty="0"/>
              <a:t>&lt;</a:t>
            </a:r>
            <a:r>
              <a:rPr lang="en-US" sz="1600" dirty="0" err="1"/>
              <a:t>ICustomerService</a:t>
            </a:r>
            <a:r>
              <a:rPr lang="en-US" sz="1600" dirty="0"/>
              <a:t>&gt;(new </a:t>
            </a:r>
            <a:r>
              <a:rPr lang="en-US" sz="1600" dirty="0" err="1"/>
              <a:t>CustomerService</a:t>
            </a:r>
            <a:r>
              <a:rPr lang="en-US" sz="1600" dirty="0"/>
              <a:t>()); </a:t>
            </a:r>
          </a:p>
        </p:txBody>
      </p:sp>
      <p:sp>
        <p:nvSpPr>
          <p:cNvPr id="3" name="Rectangle 2"/>
          <p:cNvSpPr/>
          <p:nvPr/>
        </p:nvSpPr>
        <p:spPr>
          <a:xfrm>
            <a:off x="2309825" y="2502678"/>
            <a:ext cx="1872208" cy="8640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Needs to Resolve </a:t>
            </a:r>
            <a:r>
              <a:rPr lang="en-US" dirty="0" err="1" smtClean="0"/>
              <a:t>ICustomerService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758097" y="2506175"/>
            <a:ext cx="2016224" cy="8640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Resolves </a:t>
            </a:r>
            <a:r>
              <a:rPr lang="en-US" dirty="0" err="1" smtClean="0"/>
              <a:t>CustomerService</a:t>
            </a:r>
            <a:r>
              <a:rPr lang="en-US" dirty="0" smtClean="0"/>
              <a:t> due to registration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600199" y="3730145"/>
            <a:ext cx="3517937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118136" y="3730144"/>
            <a:ext cx="1800201" cy="2309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Elbow Connector 9"/>
          <p:cNvCxnSpPr/>
          <p:nvPr/>
        </p:nvCxnSpPr>
        <p:spPr>
          <a:xfrm rot="5400000" flipH="1" flipV="1">
            <a:off x="1703540" y="3108963"/>
            <a:ext cx="780522" cy="432048"/>
          </a:xfrm>
          <a:prstGeom prst="bentConnector2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Elbow Connector 10"/>
          <p:cNvCxnSpPr/>
          <p:nvPr/>
        </p:nvCxnSpPr>
        <p:spPr>
          <a:xfrm rot="16200000" flipH="1">
            <a:off x="6472845" y="3269755"/>
            <a:ext cx="746969" cy="144016"/>
          </a:xfrm>
          <a:prstGeom prst="bentConnector3">
            <a:avLst>
              <a:gd name="adj1" fmla="val 414"/>
            </a:avLst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4182033" y="3103148"/>
            <a:ext cx="576064" cy="3497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971599" y="1624479"/>
            <a:ext cx="1770274" cy="24661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Line Callout 1 17"/>
          <p:cNvSpPr/>
          <p:nvPr/>
        </p:nvSpPr>
        <p:spPr>
          <a:xfrm>
            <a:off x="3346791" y="1979136"/>
            <a:ext cx="1670484" cy="612648"/>
          </a:xfrm>
          <a:prstGeom prst="borderCallout1">
            <a:avLst>
              <a:gd name="adj1" fmla="val 18750"/>
              <a:gd name="adj2" fmla="val -8333"/>
              <a:gd name="adj3" fmla="val -16065"/>
              <a:gd name="adj4" fmla="val -5016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New instance </a:t>
            </a:r>
            <a:r>
              <a:rPr lang="en-US" dirty="0" smtClean="0"/>
              <a:t>every time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971599" y="2124889"/>
            <a:ext cx="2130314" cy="24661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Line Callout 1 19"/>
          <p:cNvSpPr/>
          <p:nvPr/>
        </p:nvSpPr>
        <p:spPr>
          <a:xfrm>
            <a:off x="3130767" y="2475603"/>
            <a:ext cx="1987370" cy="612648"/>
          </a:xfrm>
          <a:prstGeom prst="borderCallout1">
            <a:avLst>
              <a:gd name="adj1" fmla="val 18750"/>
              <a:gd name="adj2" fmla="val -8333"/>
              <a:gd name="adj3" fmla="val -16065"/>
              <a:gd name="adj4" fmla="val -5016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Use single instance every time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457200" y="940754"/>
            <a:ext cx="8229600" cy="517920"/>
          </a:xfrm>
          <a:prstGeom prst="rect">
            <a:avLst/>
          </a:prstGeom>
          <a:solidFill>
            <a:srgbClr val="0CC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Usually just used to receive dependency injected references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98491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7" grpId="0" animBg="1"/>
      <p:bldP spid="8" grpId="0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err="1" smtClean="0"/>
              <a:t>Init</a:t>
            </a:r>
            <a:r>
              <a:rPr lang="en-US" sz="4000" dirty="0" smtClean="0"/>
              <a:t> – Passing parameters (part 1)</a:t>
            </a:r>
            <a:endParaRPr lang="en-US" sz="4000" dirty="0"/>
          </a:p>
        </p:txBody>
      </p:sp>
      <p:sp>
        <p:nvSpPr>
          <p:cNvPr id="4" name="Rectangle 3"/>
          <p:cNvSpPr/>
          <p:nvPr/>
        </p:nvSpPr>
        <p:spPr>
          <a:xfrm>
            <a:off x="457200" y="1098551"/>
            <a:ext cx="8229600" cy="517920"/>
          </a:xfrm>
          <a:prstGeom prst="rect">
            <a:avLst/>
          </a:prstGeom>
          <a:solidFill>
            <a:srgbClr val="45D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/>
              <a:t>Init</a:t>
            </a:r>
            <a:r>
              <a:rPr lang="en-US" dirty="0"/>
              <a:t> method designed for view model to receive parameters from </a:t>
            </a:r>
            <a:r>
              <a:rPr lang="en-US" dirty="0" smtClean="0"/>
              <a:t>sender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57200" y="1717068"/>
            <a:ext cx="8229600" cy="517920"/>
          </a:xfrm>
          <a:prstGeom prst="rect">
            <a:avLst/>
          </a:prstGeom>
          <a:solidFill>
            <a:srgbClr val="0CC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Pass array of values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90591" y="2335585"/>
            <a:ext cx="7362818" cy="33855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err="1" smtClean="0"/>
              <a:t>ShowViewModel</a:t>
            </a:r>
            <a:r>
              <a:rPr lang="en-US" sz="1600" dirty="0" smtClean="0"/>
              <a:t>(</a:t>
            </a:r>
            <a:r>
              <a:rPr lang="en-US" sz="1600" dirty="0" err="1" smtClean="0"/>
              <a:t>typeof</a:t>
            </a:r>
            <a:r>
              <a:rPr lang="en-US" sz="1600" dirty="0" smtClean="0"/>
              <a:t>(</a:t>
            </a:r>
            <a:r>
              <a:rPr lang="en-US" sz="1600" dirty="0" err="1" smtClean="0"/>
              <a:t>EditCustomerViewModel</a:t>
            </a:r>
            <a:r>
              <a:rPr lang="en-US" sz="1600" dirty="0"/>
              <a:t>), new { </a:t>
            </a:r>
            <a:r>
              <a:rPr lang="en-US" sz="1600" dirty="0" err="1" smtClean="0"/>
              <a:t>customerId</a:t>
            </a:r>
            <a:r>
              <a:rPr lang="en-US" sz="1600" dirty="0"/>
              <a:t> = </a:t>
            </a:r>
            <a:r>
              <a:rPr lang="en-US" sz="1600" dirty="0" smtClean="0"/>
              <a:t>”123” </a:t>
            </a:r>
            <a:r>
              <a:rPr lang="en-US" sz="1600" dirty="0"/>
              <a:t> </a:t>
            </a:r>
            <a:r>
              <a:rPr lang="en-US" sz="1600" dirty="0" smtClean="0"/>
              <a:t>});</a:t>
            </a:r>
            <a:endParaRPr lang="en-US" sz="1600" dirty="0"/>
          </a:p>
        </p:txBody>
      </p:sp>
      <p:sp>
        <p:nvSpPr>
          <p:cNvPr id="7" name="TextBox 6"/>
          <p:cNvSpPr txBox="1"/>
          <p:nvPr/>
        </p:nvSpPr>
        <p:spPr>
          <a:xfrm>
            <a:off x="885419" y="3397219"/>
            <a:ext cx="7362818" cy="33855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public void </a:t>
            </a:r>
            <a:r>
              <a:rPr lang="en-US" sz="1600" dirty="0" err="1" smtClean="0"/>
              <a:t>Init</a:t>
            </a:r>
            <a:r>
              <a:rPr lang="en-US" sz="1600" dirty="0" smtClean="0"/>
              <a:t>(string </a:t>
            </a:r>
            <a:r>
              <a:rPr lang="en-US" sz="1600" dirty="0" err="1" smtClean="0"/>
              <a:t>customerId</a:t>
            </a:r>
            <a:r>
              <a:rPr lang="en-US" sz="1600" dirty="0" smtClean="0"/>
              <a:t>)</a:t>
            </a:r>
            <a:r>
              <a:rPr lang="en-US" sz="1600" dirty="0"/>
              <a:t> </a:t>
            </a:r>
            <a:r>
              <a:rPr lang="en-US" sz="1600" dirty="0" smtClean="0"/>
              <a:t>{ }</a:t>
            </a:r>
          </a:p>
        </p:txBody>
      </p:sp>
      <p:sp>
        <p:nvSpPr>
          <p:cNvPr id="8" name="Rectangle 7"/>
          <p:cNvSpPr/>
          <p:nvPr/>
        </p:nvSpPr>
        <p:spPr>
          <a:xfrm>
            <a:off x="6084168" y="2394134"/>
            <a:ext cx="1080120" cy="24143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838636" y="3445779"/>
            <a:ext cx="1080120" cy="24143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52028" y="2778702"/>
            <a:ext cx="8229600" cy="517920"/>
          </a:xfrm>
          <a:prstGeom prst="rect">
            <a:avLst/>
          </a:prstGeom>
          <a:solidFill>
            <a:srgbClr val="00AC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In this style parameter names / types must match – tied by convention</a:t>
            </a:r>
            <a:endParaRPr lang="en-US" dirty="0"/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6588224" y="2635567"/>
            <a:ext cx="0" cy="143136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3347864" y="3290765"/>
            <a:ext cx="0" cy="18019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417708" y="3836370"/>
            <a:ext cx="8229600" cy="517920"/>
          </a:xfrm>
          <a:prstGeom prst="rect">
            <a:avLst/>
          </a:prstGeom>
          <a:solidFill>
            <a:srgbClr val="0097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Can send values or simple serializable objects, nothing passed by </a:t>
            </a:r>
            <a:r>
              <a:rPr lang="en-US" dirty="0" smtClean="0"/>
              <a:t>reference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54875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err="1"/>
              <a:t>Init</a:t>
            </a:r>
            <a:r>
              <a:rPr lang="en-US" sz="4000" dirty="0"/>
              <a:t> – Passing parameters (part </a:t>
            </a:r>
            <a:r>
              <a:rPr lang="en-US" sz="4000" dirty="0" smtClean="0"/>
              <a:t>2)</a:t>
            </a:r>
            <a:endParaRPr lang="en-US" sz="4000" dirty="0"/>
          </a:p>
        </p:txBody>
      </p:sp>
      <p:sp>
        <p:nvSpPr>
          <p:cNvPr id="4" name="Rectangle 3"/>
          <p:cNvSpPr/>
          <p:nvPr/>
        </p:nvSpPr>
        <p:spPr>
          <a:xfrm>
            <a:off x="457200" y="1098551"/>
            <a:ext cx="8229600" cy="517920"/>
          </a:xfrm>
          <a:prstGeom prst="rect">
            <a:avLst/>
          </a:prstGeom>
          <a:solidFill>
            <a:srgbClr val="45D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Other option involves sending </a:t>
            </a:r>
            <a:r>
              <a:rPr lang="en-US" dirty="0" err="1" smtClean="0"/>
              <a:t>MvxBundle</a:t>
            </a:r>
            <a:r>
              <a:rPr lang="en-US" dirty="0" smtClean="0"/>
              <a:t> object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80138" y="1738372"/>
            <a:ext cx="7362818" cy="83099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err="1"/>
              <a:t>var</a:t>
            </a:r>
            <a:r>
              <a:rPr lang="en-US" sz="1600" dirty="0"/>
              <a:t> bundle = new </a:t>
            </a:r>
            <a:r>
              <a:rPr lang="en-US" sz="1600" dirty="0" err="1"/>
              <a:t>MvxBundle</a:t>
            </a:r>
            <a:r>
              <a:rPr lang="en-US" sz="1600" dirty="0"/>
              <a:t>();</a:t>
            </a:r>
            <a:br>
              <a:rPr lang="en-US" sz="1600" dirty="0"/>
            </a:br>
            <a:r>
              <a:rPr lang="en-US" sz="1600" dirty="0" err="1" smtClean="0"/>
              <a:t>bundle.Write</a:t>
            </a:r>
            <a:r>
              <a:rPr lang="en-US" sz="1600" dirty="0" smtClean="0"/>
              <a:t>(new</a:t>
            </a:r>
            <a:r>
              <a:rPr lang="en-US" sz="1600" dirty="0"/>
              <a:t> </a:t>
            </a:r>
            <a:r>
              <a:rPr lang="en-US" sz="1600" dirty="0" smtClean="0"/>
              <a:t>Dictionary&lt;string</a:t>
            </a:r>
            <a:r>
              <a:rPr lang="en-US" sz="1600" dirty="0"/>
              <a:t>, string&gt;() { { "</a:t>
            </a:r>
            <a:r>
              <a:rPr lang="en-US" sz="1600" dirty="0" err="1"/>
              <a:t>customerId</a:t>
            </a:r>
            <a:r>
              <a:rPr lang="en-US" sz="1600" dirty="0"/>
              <a:t>", "1234" }});</a:t>
            </a:r>
            <a:br>
              <a:rPr lang="en-US" sz="1600" dirty="0"/>
            </a:br>
            <a:r>
              <a:rPr lang="en-US" sz="1600" dirty="0" err="1" smtClean="0"/>
              <a:t>ShowViewModel</a:t>
            </a:r>
            <a:r>
              <a:rPr lang="en-US" sz="1600" dirty="0" smtClean="0"/>
              <a:t>&lt;</a:t>
            </a:r>
            <a:r>
              <a:rPr lang="en-US" sz="1600" dirty="0" err="1" smtClean="0"/>
              <a:t>EditCustomerViewModel</a:t>
            </a:r>
            <a:r>
              <a:rPr lang="en-US" sz="1600" dirty="0"/>
              <a:t>&gt;(bundle);</a:t>
            </a:r>
          </a:p>
        </p:txBody>
      </p:sp>
      <p:sp>
        <p:nvSpPr>
          <p:cNvPr id="9" name="Rectangle 8"/>
          <p:cNvSpPr/>
          <p:nvPr/>
        </p:nvSpPr>
        <p:spPr>
          <a:xfrm>
            <a:off x="446747" y="2716739"/>
            <a:ext cx="8229600" cy="517920"/>
          </a:xfrm>
          <a:prstGeom prst="rect">
            <a:avLst/>
          </a:prstGeom>
          <a:solidFill>
            <a:srgbClr val="00AC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Bundle serialized sent to new view model and </a:t>
            </a:r>
            <a:r>
              <a:rPr lang="en-US" dirty="0" err="1" smtClean="0"/>
              <a:t>unserialized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880138" y="3382029"/>
            <a:ext cx="7362818" cy="132343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protected</a:t>
            </a:r>
            <a:r>
              <a:rPr lang="en-US" sz="1600" dirty="0"/>
              <a:t> override void </a:t>
            </a:r>
            <a:r>
              <a:rPr lang="en-US" sz="1600" dirty="0" err="1"/>
              <a:t>InitFromBundle</a:t>
            </a:r>
            <a:r>
              <a:rPr lang="en-US" sz="1600" dirty="0"/>
              <a:t>(</a:t>
            </a:r>
            <a:r>
              <a:rPr lang="en-US" sz="1600" dirty="0" err="1"/>
              <a:t>IMvxBundle</a:t>
            </a:r>
            <a:r>
              <a:rPr lang="en-US" sz="1600" dirty="0"/>
              <a:t> parameters)</a:t>
            </a:r>
            <a:br>
              <a:rPr lang="en-US" sz="1600" dirty="0"/>
            </a:br>
            <a:r>
              <a:rPr lang="en-US" sz="1600" dirty="0" smtClean="0"/>
              <a:t>{</a:t>
            </a: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/>
              <a:t>    </a:t>
            </a:r>
            <a:r>
              <a:rPr lang="en-US" sz="1600" dirty="0" smtClean="0"/>
              <a:t>string</a:t>
            </a:r>
            <a:r>
              <a:rPr lang="en-US" sz="1600" dirty="0"/>
              <a:t> </a:t>
            </a:r>
            <a:r>
              <a:rPr lang="en-US" sz="1600" dirty="0" err="1"/>
              <a:t>custId</a:t>
            </a:r>
            <a:r>
              <a:rPr lang="en-US" sz="1600" dirty="0"/>
              <a:t>;</a:t>
            </a:r>
            <a:br>
              <a:rPr lang="en-US" sz="1600" dirty="0"/>
            </a:br>
            <a:r>
              <a:rPr lang="en-US" sz="1600" dirty="0"/>
              <a:t>    </a:t>
            </a:r>
            <a:r>
              <a:rPr lang="en-US" sz="1600" dirty="0" err="1" smtClean="0"/>
              <a:t>parameters.Data.TryGetValue</a:t>
            </a:r>
            <a:r>
              <a:rPr lang="en-US" sz="1600" dirty="0"/>
              <a:t>("</a:t>
            </a:r>
            <a:r>
              <a:rPr lang="en-US" sz="1600" dirty="0" err="1"/>
              <a:t>customerId</a:t>
            </a:r>
            <a:r>
              <a:rPr lang="en-US" sz="1600" dirty="0"/>
              <a:t>", out </a:t>
            </a:r>
            <a:r>
              <a:rPr lang="en-US" sz="1600" dirty="0" err="1"/>
              <a:t>custId</a:t>
            </a:r>
            <a:r>
              <a:rPr lang="en-US" sz="1600" dirty="0"/>
              <a:t>);</a:t>
            </a:r>
            <a:br>
              <a:rPr lang="en-US" sz="1600" dirty="0"/>
            </a:br>
            <a:r>
              <a:rPr lang="en-US" sz="1600" dirty="0" smtClean="0"/>
              <a:t>}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923928" y="4169945"/>
            <a:ext cx="1296144" cy="2844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220072" y="2039540"/>
            <a:ext cx="1296144" cy="2844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4716016" y="3234659"/>
            <a:ext cx="0" cy="935286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5940152" y="2324020"/>
            <a:ext cx="0" cy="39271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61685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Start method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57200" y="1098551"/>
            <a:ext cx="8229600" cy="517920"/>
          </a:xfrm>
          <a:prstGeom prst="rect">
            <a:avLst/>
          </a:prstGeom>
          <a:solidFill>
            <a:srgbClr val="45D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Last of the lifecycle methods to be called in creating / restoring a view model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57200" y="1717068"/>
            <a:ext cx="8229600" cy="517920"/>
          </a:xfrm>
          <a:prstGeom prst="rect">
            <a:avLst/>
          </a:prstGeom>
          <a:solidFill>
            <a:srgbClr val="0CC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Normally used for loading of information from local / remote storage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57200" y="2335585"/>
            <a:ext cx="8229600" cy="517920"/>
          </a:xfrm>
          <a:prstGeom prst="rect">
            <a:avLst/>
          </a:prstGeom>
          <a:solidFill>
            <a:srgbClr val="00AC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Can be made </a:t>
            </a:r>
            <a:r>
              <a:rPr lang="en-US" dirty="0" err="1" smtClean="0"/>
              <a:t>async</a:t>
            </a:r>
            <a:r>
              <a:rPr lang="en-US" dirty="0" smtClean="0"/>
              <a:t>, but will not itself be awaited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90591" y="2958052"/>
            <a:ext cx="7362818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pl-PL" sz="1400" dirty="0" smtClean="0"/>
              <a:t>public</a:t>
            </a:r>
            <a:r>
              <a:rPr lang="pl-PL" sz="1400" dirty="0"/>
              <a:t> </a:t>
            </a:r>
            <a:r>
              <a:rPr lang="pl-PL" sz="1400" dirty="0" err="1"/>
              <a:t>async</a:t>
            </a:r>
            <a:r>
              <a:rPr lang="pl-PL" sz="1400" dirty="0"/>
              <a:t> </a:t>
            </a:r>
            <a:r>
              <a:rPr lang="pl-PL" sz="1400" dirty="0" err="1"/>
              <a:t>override</a:t>
            </a:r>
            <a:r>
              <a:rPr lang="pl-PL" sz="1400" dirty="0"/>
              <a:t> </a:t>
            </a:r>
            <a:r>
              <a:rPr lang="pl-PL" sz="1400" dirty="0" err="1"/>
              <a:t>void</a:t>
            </a:r>
            <a:r>
              <a:rPr lang="pl-PL" sz="1400" dirty="0"/>
              <a:t> Start()</a:t>
            </a:r>
            <a:br>
              <a:rPr lang="pl-PL" sz="1400" dirty="0"/>
            </a:br>
            <a:r>
              <a:rPr lang="pl-PL" sz="1400" dirty="0" smtClean="0"/>
              <a:t>{</a:t>
            </a:r>
            <a:r>
              <a:rPr lang="pl-PL" sz="1400" dirty="0"/>
              <a:t/>
            </a:r>
            <a:br>
              <a:rPr lang="pl-PL" sz="1400" dirty="0"/>
            </a:br>
            <a:r>
              <a:rPr lang="pl-PL" sz="1400" dirty="0"/>
              <a:t>    </a:t>
            </a:r>
            <a:r>
              <a:rPr lang="pl-PL" sz="1400" dirty="0" err="1" smtClean="0"/>
              <a:t>base.Start</a:t>
            </a:r>
            <a:r>
              <a:rPr lang="pl-PL" sz="1400" dirty="0" smtClean="0"/>
              <a:t>();</a:t>
            </a:r>
            <a:r>
              <a:rPr lang="pl-PL" sz="1400" dirty="0"/>
              <a:t/>
            </a:r>
            <a:br>
              <a:rPr lang="pl-PL" sz="1400" dirty="0"/>
            </a:br>
            <a:r>
              <a:rPr lang="pl-PL" sz="1400" dirty="0"/>
              <a:t>    </a:t>
            </a:r>
            <a:r>
              <a:rPr lang="pl-PL" sz="1400" dirty="0" err="1" smtClean="0"/>
              <a:t>if</a:t>
            </a:r>
            <a:r>
              <a:rPr lang="pl-PL" sz="1400" dirty="0"/>
              <a:t> (_</a:t>
            </a:r>
            <a:r>
              <a:rPr lang="pl-PL" sz="1400" dirty="0" err="1"/>
              <a:t>customerId</a:t>
            </a:r>
            <a:r>
              <a:rPr lang="pl-PL" sz="1400" dirty="0"/>
              <a:t> == </a:t>
            </a:r>
            <a:r>
              <a:rPr lang="pl-PL" sz="1400" dirty="0" err="1"/>
              <a:t>Guid.Empty</a:t>
            </a:r>
            <a:r>
              <a:rPr lang="pl-PL" sz="1400" dirty="0" smtClean="0"/>
              <a:t>)</a:t>
            </a:r>
            <a:r>
              <a:rPr lang="pl-PL" sz="1400" dirty="0"/>
              <a:t> </a:t>
            </a:r>
            <a:r>
              <a:rPr lang="pl-PL" sz="1400" dirty="0" smtClean="0"/>
              <a:t>{</a:t>
            </a:r>
            <a:r>
              <a:rPr lang="pl-PL" sz="1400" dirty="0"/>
              <a:t/>
            </a:r>
            <a:br>
              <a:rPr lang="pl-PL" sz="1400" dirty="0"/>
            </a:br>
            <a:r>
              <a:rPr lang="pl-PL" sz="1400" dirty="0"/>
              <a:t>        </a:t>
            </a:r>
            <a:r>
              <a:rPr lang="pl-PL" sz="1400" dirty="0" err="1" smtClean="0"/>
              <a:t>Customer</a:t>
            </a:r>
            <a:r>
              <a:rPr lang="pl-PL" sz="1400" dirty="0"/>
              <a:t> = </a:t>
            </a:r>
            <a:r>
              <a:rPr lang="pl-PL" sz="1400" dirty="0" err="1"/>
              <a:t>await</a:t>
            </a:r>
            <a:r>
              <a:rPr lang="pl-PL" sz="1400" dirty="0"/>
              <a:t> _</a:t>
            </a:r>
            <a:r>
              <a:rPr lang="pl-PL" sz="1400" dirty="0" err="1"/>
              <a:t>customerService.CreateNewCustomerAsync</a:t>
            </a:r>
            <a:r>
              <a:rPr lang="pl-PL" sz="1400" dirty="0" smtClean="0"/>
              <a:t>(); </a:t>
            </a:r>
          </a:p>
          <a:p>
            <a:r>
              <a:rPr lang="pl-PL" sz="1400" dirty="0"/>
              <a:t> </a:t>
            </a:r>
            <a:r>
              <a:rPr lang="pl-PL" sz="1400" dirty="0" smtClean="0"/>
              <a:t>   }</a:t>
            </a:r>
            <a:r>
              <a:rPr lang="pl-PL" sz="1400" dirty="0"/>
              <a:t> </a:t>
            </a:r>
            <a:r>
              <a:rPr lang="pl-PL" sz="1400" dirty="0" err="1" smtClean="0"/>
              <a:t>else</a:t>
            </a:r>
            <a:r>
              <a:rPr lang="pl-PL" sz="1400" dirty="0"/>
              <a:t> </a:t>
            </a:r>
            <a:r>
              <a:rPr lang="pl-PL" sz="1400" dirty="0" smtClean="0"/>
              <a:t>{</a:t>
            </a:r>
            <a:r>
              <a:rPr lang="pl-PL" sz="1400" dirty="0"/>
              <a:t/>
            </a:r>
            <a:br>
              <a:rPr lang="pl-PL" sz="1400" dirty="0"/>
            </a:br>
            <a:r>
              <a:rPr lang="pl-PL" sz="1400" dirty="0"/>
              <a:t>        </a:t>
            </a:r>
            <a:r>
              <a:rPr lang="pl-PL" sz="1400" dirty="0" err="1" smtClean="0"/>
              <a:t>Customer</a:t>
            </a:r>
            <a:r>
              <a:rPr lang="pl-PL" sz="1400" dirty="0"/>
              <a:t> = </a:t>
            </a:r>
            <a:r>
              <a:rPr lang="pl-PL" sz="1400" dirty="0" err="1"/>
              <a:t>await</a:t>
            </a:r>
            <a:r>
              <a:rPr lang="pl-PL" sz="1400" dirty="0"/>
              <a:t> _</a:t>
            </a:r>
            <a:r>
              <a:rPr lang="pl-PL" sz="1400" dirty="0" err="1"/>
              <a:t>customerService.GetCustomerByIdAsync</a:t>
            </a:r>
            <a:r>
              <a:rPr lang="pl-PL" sz="1400" dirty="0"/>
              <a:t>(_</a:t>
            </a:r>
            <a:r>
              <a:rPr lang="pl-PL" sz="1400" dirty="0" err="1"/>
              <a:t>customerId</a:t>
            </a:r>
            <a:r>
              <a:rPr lang="pl-PL" sz="1400" dirty="0" smtClean="0"/>
              <a:t>);</a:t>
            </a:r>
            <a:endParaRPr lang="pl-PL" sz="1400" dirty="0"/>
          </a:p>
          <a:p>
            <a:r>
              <a:rPr lang="pl-PL" sz="1400" dirty="0"/>
              <a:t> </a:t>
            </a:r>
            <a:r>
              <a:rPr lang="pl-PL" sz="1400" dirty="0" smtClean="0"/>
              <a:t>   }</a:t>
            </a:r>
            <a:endParaRPr lang="pl-PL" sz="1400" dirty="0"/>
          </a:p>
          <a:p>
            <a:r>
              <a:rPr lang="pl-PL" sz="1400" dirty="0" smtClean="0"/>
              <a:t>}</a:t>
            </a:r>
            <a:endParaRPr lang="en-US" sz="1400" dirty="0" smtClean="0"/>
          </a:p>
        </p:txBody>
      </p:sp>
      <p:sp>
        <p:nvSpPr>
          <p:cNvPr id="10" name="Rectangle 9"/>
          <p:cNvSpPr/>
          <p:nvPr/>
        </p:nvSpPr>
        <p:spPr>
          <a:xfrm>
            <a:off x="1475656" y="2954102"/>
            <a:ext cx="504056" cy="2844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339752" y="3831474"/>
            <a:ext cx="432048" cy="2844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339752" y="4243295"/>
            <a:ext cx="432048" cy="2844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Line Callout 1 12"/>
          <p:cNvSpPr/>
          <p:nvPr/>
        </p:nvSpPr>
        <p:spPr>
          <a:xfrm>
            <a:off x="3131840" y="1773385"/>
            <a:ext cx="2088232" cy="1080120"/>
          </a:xfrm>
          <a:prstGeom prst="borderCallout1">
            <a:avLst>
              <a:gd name="adj1" fmla="val 18750"/>
              <a:gd name="adj2" fmla="val -8333"/>
              <a:gd name="adj3" fmla="val 110435"/>
              <a:gd name="adj4" fmla="val -6506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Method uses </a:t>
            </a:r>
            <a:r>
              <a:rPr lang="en-US" dirty="0" err="1" smtClean="0"/>
              <a:t>async</a:t>
            </a:r>
            <a:r>
              <a:rPr lang="en-US" dirty="0" smtClean="0"/>
              <a:t> / await but is not a Task returning method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2627785" y="2981751"/>
            <a:ext cx="432048" cy="2844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2771799" y="3831474"/>
            <a:ext cx="1449161" cy="2844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2771798" y="4243294"/>
            <a:ext cx="1449161" cy="2844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Line Callout 1 16"/>
          <p:cNvSpPr/>
          <p:nvPr/>
        </p:nvSpPr>
        <p:spPr>
          <a:xfrm>
            <a:off x="4869032" y="2614182"/>
            <a:ext cx="2088232" cy="1080120"/>
          </a:xfrm>
          <a:prstGeom prst="borderCallout1">
            <a:avLst>
              <a:gd name="adj1" fmla="val 18750"/>
              <a:gd name="adj2" fmla="val -8333"/>
              <a:gd name="adj3" fmla="val 110435"/>
              <a:gd name="adj4" fmla="val -6506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_</a:t>
            </a:r>
            <a:r>
              <a:rPr lang="en-US" dirty="0" err="1" smtClean="0"/>
              <a:t>customerService</a:t>
            </a:r>
            <a:r>
              <a:rPr lang="en-US" dirty="0" smtClean="0"/>
              <a:t> injected in the constructor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1322637" y="3616598"/>
            <a:ext cx="1089123" cy="2844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6228185" y="4243294"/>
            <a:ext cx="1008112" cy="2844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Line Callout 1 19"/>
          <p:cNvSpPr/>
          <p:nvPr/>
        </p:nvSpPr>
        <p:spPr>
          <a:xfrm>
            <a:off x="6623404" y="2285810"/>
            <a:ext cx="2088232" cy="1080120"/>
          </a:xfrm>
          <a:prstGeom prst="borderCallout1">
            <a:avLst>
              <a:gd name="adj1" fmla="val 18750"/>
              <a:gd name="adj2" fmla="val -8333"/>
              <a:gd name="adj3" fmla="val 180326"/>
              <a:gd name="adj4" fmla="val -1669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_</a:t>
            </a:r>
            <a:r>
              <a:rPr lang="en-US" dirty="0" err="1" smtClean="0"/>
              <a:t>customerId</a:t>
            </a:r>
            <a:r>
              <a:rPr lang="en-US" dirty="0" smtClean="0"/>
              <a:t> sent as a parameter to the </a:t>
            </a:r>
            <a:r>
              <a:rPr lang="en-US" dirty="0" err="1" smtClean="0"/>
              <a:t>Init</a:t>
            </a:r>
            <a:r>
              <a:rPr lang="en-US" dirty="0" smtClean="0"/>
              <a:t> method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22978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9" grpId="0" animBg="1"/>
      <p:bldP spid="20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Tombstoning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57200" y="1098551"/>
            <a:ext cx="8229600" cy="517920"/>
          </a:xfrm>
          <a:prstGeom prst="rect">
            <a:avLst/>
          </a:prstGeom>
          <a:solidFill>
            <a:srgbClr val="45D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Only happens on certain OSes like Android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47157" y="1707654"/>
            <a:ext cx="8229600" cy="517920"/>
          </a:xfrm>
          <a:prstGeom prst="rect">
            <a:avLst/>
          </a:prstGeom>
          <a:solidFill>
            <a:srgbClr val="0CC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In memory values can be saved to local storage and reconstituted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57200" y="2316757"/>
            <a:ext cx="8229600" cy="517920"/>
          </a:xfrm>
          <a:prstGeom prst="rect">
            <a:avLst/>
          </a:prstGeom>
          <a:solidFill>
            <a:srgbClr val="00AC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Don’t forget system wide (static) variables may need handling as well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80548" y="2925860"/>
            <a:ext cx="7362818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protected</a:t>
            </a:r>
            <a:r>
              <a:rPr lang="en-US" sz="1400" dirty="0"/>
              <a:t> override void </a:t>
            </a:r>
            <a:r>
              <a:rPr lang="en-US" sz="1400" dirty="0" err="1"/>
              <a:t>SaveStateToBundle</a:t>
            </a:r>
            <a:r>
              <a:rPr lang="en-US" sz="1400" dirty="0"/>
              <a:t>(</a:t>
            </a:r>
            <a:r>
              <a:rPr lang="en-US" sz="1400" dirty="0" err="1"/>
              <a:t>IMvxBundle</a:t>
            </a:r>
            <a:r>
              <a:rPr lang="en-US" sz="1400" dirty="0"/>
              <a:t> bundle</a:t>
            </a:r>
            <a:r>
              <a:rPr lang="en-US" sz="1400" dirty="0" smtClean="0"/>
              <a:t>) {</a:t>
            </a:r>
          </a:p>
          <a:p>
            <a:r>
              <a:rPr lang="en-US" sz="1400" dirty="0"/>
              <a:t>     </a:t>
            </a:r>
            <a:r>
              <a:rPr lang="en-US" sz="1400" dirty="0" err="1" smtClean="0"/>
              <a:t>base.SaveStateToBundle</a:t>
            </a:r>
            <a:r>
              <a:rPr lang="en-US" sz="1400" dirty="0" smtClean="0"/>
              <a:t>(bundle</a:t>
            </a:r>
            <a:r>
              <a:rPr lang="en-US" sz="1400" dirty="0"/>
              <a:t>);</a:t>
            </a:r>
            <a:endParaRPr lang="en-US" sz="1400" dirty="0" smtClean="0"/>
          </a:p>
          <a:p>
            <a:r>
              <a:rPr lang="en-US" sz="1400" dirty="0" smtClean="0"/>
              <a:t>     </a:t>
            </a:r>
            <a:r>
              <a:rPr lang="en-US" sz="1400" dirty="0" err="1" smtClean="0"/>
              <a:t>bundle.Write</a:t>
            </a:r>
            <a:r>
              <a:rPr lang="en-US" sz="1400" dirty="0" smtClean="0"/>
              <a:t>(new</a:t>
            </a:r>
            <a:r>
              <a:rPr lang="en-US" sz="1400" dirty="0"/>
              <a:t> </a:t>
            </a:r>
            <a:r>
              <a:rPr lang="en-US" sz="1400" dirty="0" smtClean="0"/>
              <a:t>Dictionary&lt;string</a:t>
            </a:r>
            <a:r>
              <a:rPr lang="en-US" sz="1400" dirty="0"/>
              <a:t>, string</a:t>
            </a:r>
            <a:r>
              <a:rPr lang="en-US" sz="1400" dirty="0" smtClean="0"/>
              <a:t>&gt;()</a:t>
            </a:r>
            <a:r>
              <a:rPr lang="en-US" sz="1400" dirty="0"/>
              <a:t> { { "</a:t>
            </a:r>
            <a:r>
              <a:rPr lang="en-US" sz="1400" dirty="0" err="1"/>
              <a:t>customerId</a:t>
            </a:r>
            <a:r>
              <a:rPr lang="en-US" sz="1400" dirty="0"/>
              <a:t>", _</a:t>
            </a:r>
            <a:r>
              <a:rPr lang="en-US" sz="1400" dirty="0" err="1" smtClean="0"/>
              <a:t>customerId</a:t>
            </a:r>
            <a:r>
              <a:rPr lang="en-US" sz="1400" dirty="0"/>
              <a:t> } </a:t>
            </a:r>
            <a:r>
              <a:rPr lang="en-US" sz="1400" dirty="0" smtClean="0"/>
              <a:t>});</a:t>
            </a:r>
            <a:endParaRPr lang="en-US" sz="1400" dirty="0"/>
          </a:p>
          <a:p>
            <a:r>
              <a:rPr lang="en-US" sz="1400" dirty="0" smtClean="0"/>
              <a:t>}</a:t>
            </a:r>
          </a:p>
          <a:p>
            <a:endParaRPr lang="en-US" sz="1400" dirty="0"/>
          </a:p>
          <a:p>
            <a:r>
              <a:rPr lang="en-US" sz="1400" dirty="0" smtClean="0"/>
              <a:t>protected</a:t>
            </a:r>
            <a:r>
              <a:rPr lang="en-US" sz="1400" dirty="0"/>
              <a:t> override void </a:t>
            </a:r>
            <a:r>
              <a:rPr lang="en-US" sz="1400" dirty="0" err="1"/>
              <a:t>ReloadFromBundle</a:t>
            </a:r>
            <a:r>
              <a:rPr lang="en-US" sz="1400" dirty="0"/>
              <a:t>(</a:t>
            </a:r>
            <a:r>
              <a:rPr lang="en-US" sz="1400" dirty="0" err="1"/>
              <a:t>IMvxBundle</a:t>
            </a:r>
            <a:r>
              <a:rPr lang="en-US" sz="1400" dirty="0"/>
              <a:t> state</a:t>
            </a:r>
            <a:r>
              <a:rPr lang="en-US" sz="1400" dirty="0" smtClean="0"/>
              <a:t>)</a:t>
            </a:r>
            <a:r>
              <a:rPr lang="en-US" sz="1400" dirty="0"/>
              <a:t> </a:t>
            </a:r>
            <a:r>
              <a:rPr lang="en-US" sz="1400" dirty="0" smtClean="0"/>
              <a:t>{</a:t>
            </a:r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/>
              <a:t>    </a:t>
            </a:r>
            <a:r>
              <a:rPr lang="en-US" sz="1400" dirty="0" err="1" smtClean="0"/>
              <a:t>base.ReloadFromBundle</a:t>
            </a:r>
            <a:r>
              <a:rPr lang="en-US" sz="1400" dirty="0" smtClean="0"/>
              <a:t>(state);</a:t>
            </a:r>
            <a:br>
              <a:rPr lang="en-US" sz="1400" dirty="0" smtClean="0"/>
            </a:br>
            <a:r>
              <a:rPr lang="en-US" sz="1400" dirty="0"/>
              <a:t>    </a:t>
            </a:r>
            <a:r>
              <a:rPr lang="en-US" sz="1400" dirty="0" err="1" smtClean="0"/>
              <a:t>parameters.Data.TryGetValue</a:t>
            </a:r>
            <a:r>
              <a:rPr lang="en-US" sz="1400" dirty="0"/>
              <a:t>("</a:t>
            </a:r>
            <a:r>
              <a:rPr lang="en-US" sz="1400" dirty="0" err="1"/>
              <a:t>customerId</a:t>
            </a:r>
            <a:r>
              <a:rPr lang="en-US" sz="1400" dirty="0"/>
              <a:t>", out </a:t>
            </a:r>
            <a:r>
              <a:rPr lang="en-US" sz="1400" dirty="0" smtClean="0"/>
              <a:t>_</a:t>
            </a:r>
            <a:r>
              <a:rPr lang="en-US" sz="1400" dirty="0" err="1" smtClean="0"/>
              <a:t>customerId</a:t>
            </a:r>
            <a:r>
              <a:rPr lang="en-US" sz="1400" dirty="0" smtClean="0"/>
              <a:t>);</a:t>
            </a:r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 smtClean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640938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38350"/>
            <a:ext cx="8229600" cy="857250"/>
          </a:xfrm>
        </p:spPr>
        <p:txBody>
          <a:bodyPr/>
          <a:lstStyle/>
          <a:p>
            <a:r>
              <a:rPr lang="en-US" dirty="0" smtClean="0"/>
              <a:t>Demo: Navigation and Lifecycle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7045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Binding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57200" y="1098551"/>
            <a:ext cx="8229600" cy="517920"/>
          </a:xfrm>
          <a:prstGeom prst="rect">
            <a:avLst/>
          </a:prstGeom>
          <a:solidFill>
            <a:srgbClr val="45D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Core functionality to tie UI controls to underlying view models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47157" y="1707654"/>
            <a:ext cx="8229600" cy="517920"/>
          </a:xfrm>
          <a:prstGeom prst="rect">
            <a:avLst/>
          </a:prstGeom>
          <a:solidFill>
            <a:srgbClr val="0CC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Bind properties on controls to properties of view models or sub objects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57200" y="2316757"/>
            <a:ext cx="8229600" cy="517920"/>
          </a:xfrm>
          <a:prstGeom prst="rect">
            <a:avLst/>
          </a:prstGeom>
          <a:solidFill>
            <a:srgbClr val="00AC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View models use </a:t>
            </a:r>
            <a:r>
              <a:rPr lang="en-US" dirty="0" err="1" smtClean="0"/>
              <a:t>INotifyPropertyChanged</a:t>
            </a:r>
            <a:r>
              <a:rPr lang="en-US" dirty="0" smtClean="0"/>
              <a:t> interface to announce changes in values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971600" y="1831124"/>
            <a:ext cx="1008112" cy="2844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ine Callout 1 9"/>
          <p:cNvSpPr/>
          <p:nvPr/>
        </p:nvSpPr>
        <p:spPr>
          <a:xfrm>
            <a:off x="3131840" y="1063229"/>
            <a:ext cx="2088232" cy="644425"/>
          </a:xfrm>
          <a:prstGeom prst="borderCallout1">
            <a:avLst>
              <a:gd name="adj1" fmla="val 18750"/>
              <a:gd name="adj2" fmla="val -8333"/>
              <a:gd name="adj3" fmla="val 115206"/>
              <a:gd name="adj4" fmla="val -6462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This bit is important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457199" y="2954102"/>
            <a:ext cx="8219557" cy="517920"/>
          </a:xfrm>
          <a:prstGeom prst="rect">
            <a:avLst/>
          </a:prstGeom>
          <a:solidFill>
            <a:srgbClr val="0097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Binding syntax essentially the same on all platforms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457200" y="3572619"/>
            <a:ext cx="8219556" cy="517920"/>
          </a:xfrm>
          <a:prstGeom prst="rect">
            <a:avLst/>
          </a:prstGeom>
          <a:solidFill>
            <a:srgbClr val="0083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Several different binding syntax formats supported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457200" y="4193914"/>
            <a:ext cx="8229600" cy="517920"/>
          </a:xfrm>
          <a:prstGeom prst="rect">
            <a:avLst/>
          </a:prstGeom>
          <a:solidFill>
            <a:srgbClr val="0060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Most controls have a default property that the binding expects to bind to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9194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57200" y="1717068"/>
            <a:ext cx="4581296" cy="517920"/>
          </a:xfrm>
          <a:prstGeom prst="rect">
            <a:avLst/>
          </a:prstGeom>
          <a:solidFill>
            <a:srgbClr val="0CC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Application </a:t>
            </a:r>
            <a:r>
              <a:rPr lang="en-US" dirty="0" smtClean="0"/>
              <a:t>Startup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57200" y="2335585"/>
            <a:ext cx="4581296" cy="517920"/>
          </a:xfrm>
          <a:prstGeom prst="rect">
            <a:avLst/>
          </a:prstGeom>
          <a:solidFill>
            <a:srgbClr val="00AC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/>
              <a:t>ViewModel</a:t>
            </a:r>
            <a:r>
              <a:rPr lang="en-US" dirty="0"/>
              <a:t> Lifecycle and Navigation</a:t>
            </a:r>
          </a:p>
        </p:txBody>
      </p:sp>
      <p:sp>
        <p:nvSpPr>
          <p:cNvPr id="8" name="Rectangle 7"/>
          <p:cNvSpPr/>
          <p:nvPr/>
        </p:nvSpPr>
        <p:spPr>
          <a:xfrm>
            <a:off x="457200" y="2954102"/>
            <a:ext cx="4581296" cy="517920"/>
          </a:xfrm>
          <a:prstGeom prst="rect">
            <a:avLst/>
          </a:prstGeom>
          <a:solidFill>
            <a:srgbClr val="0097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Basic Binding Concepts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57200" y="3572619"/>
            <a:ext cx="4581296" cy="517920"/>
          </a:xfrm>
          <a:prstGeom prst="rect">
            <a:avLst/>
          </a:prstGeom>
          <a:solidFill>
            <a:srgbClr val="0083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Advanced Setup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57200" y="1098551"/>
            <a:ext cx="4581296" cy="517920"/>
          </a:xfrm>
          <a:prstGeom prst="rect">
            <a:avLst/>
          </a:prstGeom>
          <a:solidFill>
            <a:srgbClr val="45D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/>
              <a:t>Mvvm</a:t>
            </a:r>
            <a:r>
              <a:rPr lang="en-US" dirty="0" smtClean="0"/>
              <a:t> Overview and </a:t>
            </a:r>
            <a:r>
              <a:rPr lang="en-US" dirty="0" err="1" smtClean="0"/>
              <a:t>MvvmCross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6447" y="1098551"/>
            <a:ext cx="3350353" cy="298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5692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Binding Considerations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57200" y="1098551"/>
            <a:ext cx="8229600" cy="517920"/>
          </a:xfrm>
          <a:prstGeom prst="rect">
            <a:avLst/>
          </a:prstGeom>
          <a:solidFill>
            <a:srgbClr val="45D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Control and property binding tied to in UI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47157" y="1707654"/>
            <a:ext cx="8229600" cy="517920"/>
          </a:xfrm>
          <a:prstGeom prst="rect">
            <a:avLst/>
          </a:prstGeom>
          <a:solidFill>
            <a:srgbClr val="0CC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View Model property binding tied to on other side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57200" y="2316757"/>
            <a:ext cx="8229600" cy="517920"/>
          </a:xfrm>
          <a:prstGeom prst="rect">
            <a:avLst/>
          </a:prstGeom>
          <a:solidFill>
            <a:srgbClr val="00AC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Binding Direction: One-Way, One-Way-To-Source, Two-Way, One-Time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57199" y="2954102"/>
            <a:ext cx="8219557" cy="517920"/>
          </a:xfrm>
          <a:prstGeom prst="rect">
            <a:avLst/>
          </a:prstGeom>
          <a:solidFill>
            <a:srgbClr val="0097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Value conversion: does the value need to be re-shaped for the UI?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57200" y="3572619"/>
            <a:ext cx="8219556" cy="517920"/>
          </a:xfrm>
          <a:prstGeom prst="rect">
            <a:avLst/>
          </a:prstGeom>
          <a:solidFill>
            <a:srgbClr val="0083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Fallback value: value to be displayed if the view model value is not available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457200" y="4193914"/>
            <a:ext cx="8229600" cy="517920"/>
          </a:xfrm>
          <a:prstGeom prst="rect">
            <a:avLst/>
          </a:prstGeom>
          <a:solidFill>
            <a:srgbClr val="0060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/>
              <a:t>ValueCombiners</a:t>
            </a:r>
            <a:r>
              <a:rPr lang="en-US" dirty="0" smtClean="0"/>
              <a:t>: </a:t>
            </a:r>
            <a:r>
              <a:rPr lang="en-US" dirty="0" err="1" smtClean="0"/>
              <a:t>IMvxValueCombiner</a:t>
            </a:r>
            <a:r>
              <a:rPr lang="en-US" dirty="0" smtClean="0"/>
              <a:t> to allows multiple sources in one binding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8789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922302" y="2902506"/>
            <a:ext cx="7362818" cy="138499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/>
              <a:t>this.DelayBind</a:t>
            </a:r>
            <a:r>
              <a:rPr lang="en-US" sz="1400" dirty="0"/>
              <a:t>(() =&gt; {</a:t>
            </a:r>
            <a:br>
              <a:rPr lang="en-US" sz="1400" dirty="0"/>
            </a:br>
            <a:r>
              <a:rPr lang="en-US" sz="1400" dirty="0"/>
              <a:t>    </a:t>
            </a:r>
            <a:r>
              <a:rPr lang="en-US" sz="1400" dirty="0" err="1" smtClean="0"/>
              <a:t>this.CreateBinding</a:t>
            </a:r>
            <a:r>
              <a:rPr lang="en-US" sz="1400" dirty="0" smtClean="0"/>
              <a:t>(</a:t>
            </a:r>
            <a:r>
              <a:rPr lang="en-US" sz="1400" dirty="0" err="1"/>
              <a:t>c</a:t>
            </a:r>
            <a:r>
              <a:rPr lang="en-US" sz="1400" dirty="0" err="1" smtClean="0"/>
              <a:t>ontrolReference</a:t>
            </a:r>
            <a:r>
              <a:rPr lang="en-US" sz="1400" dirty="0" smtClean="0"/>
              <a:t>).</a:t>
            </a:r>
            <a:r>
              <a:rPr lang="en-US" sz="1400" dirty="0"/>
              <a:t>For(t =&gt; </a:t>
            </a:r>
            <a:r>
              <a:rPr lang="en-US" sz="1400" dirty="0" err="1" smtClean="0"/>
              <a:t>t.PropertyName</a:t>
            </a:r>
            <a:r>
              <a:rPr lang="en-US" sz="1400" dirty="0" smtClean="0"/>
              <a:t>)  </a:t>
            </a:r>
          </a:p>
          <a:p>
            <a:r>
              <a:rPr lang="en-US" sz="1400" dirty="0"/>
              <a:t> </a:t>
            </a:r>
            <a:r>
              <a:rPr lang="en-US" sz="1400" dirty="0" smtClean="0"/>
              <a:t>       .</a:t>
            </a:r>
            <a:r>
              <a:rPr lang="en-US" sz="1400" dirty="0"/>
              <a:t>To&lt;</a:t>
            </a:r>
            <a:r>
              <a:rPr lang="en-US" sz="1400" dirty="0" err="1"/>
              <a:t>EditCustomerViewModel</a:t>
            </a:r>
            <a:r>
              <a:rPr lang="en-US" sz="1400" dirty="0"/>
              <a:t>&gt;(</a:t>
            </a:r>
            <a:r>
              <a:rPr lang="en-US" sz="1400" dirty="0" err="1"/>
              <a:t>vm</a:t>
            </a:r>
            <a:r>
              <a:rPr lang="en-US" sz="1400" dirty="0"/>
              <a:t> =&gt; </a:t>
            </a:r>
            <a:r>
              <a:rPr lang="en-US" sz="1400" dirty="0" err="1" smtClean="0"/>
              <a:t>vm.CustomerName</a:t>
            </a:r>
            <a:r>
              <a:rPr lang="en-US" sz="1400" dirty="0" smtClean="0"/>
              <a:t>)</a:t>
            </a:r>
          </a:p>
          <a:p>
            <a:r>
              <a:rPr lang="en-US" sz="1400" dirty="0" smtClean="0"/>
              <a:t>        .</a:t>
            </a:r>
            <a:r>
              <a:rPr lang="en-US" sz="1400" dirty="0" err="1" smtClean="0"/>
              <a:t>WithConversion</a:t>
            </a:r>
            <a:r>
              <a:rPr lang="en-US" sz="1400" dirty="0" smtClean="0"/>
              <a:t>(new </a:t>
            </a:r>
            <a:r>
              <a:rPr lang="en-US" sz="1400" dirty="0" err="1" smtClean="0"/>
              <a:t>TruncateTextValueConverter</a:t>
            </a:r>
            <a:r>
              <a:rPr lang="en-US" sz="1400" dirty="0" smtClean="0"/>
              <a:t>(),</a:t>
            </a:r>
            <a:r>
              <a:rPr lang="en-US" sz="1400" dirty="0"/>
              <a:t> </a:t>
            </a:r>
            <a:r>
              <a:rPr lang="en-US" sz="1400" dirty="0" smtClean="0"/>
              <a:t>25).</a:t>
            </a:r>
            <a:r>
              <a:rPr lang="en-US" sz="1400" dirty="0" err="1"/>
              <a:t>WithFallback</a:t>
            </a:r>
            <a:r>
              <a:rPr lang="en-US" sz="1400" dirty="0"/>
              <a:t>("default value</a:t>
            </a:r>
            <a:r>
              <a:rPr lang="en-US" sz="1400" dirty="0" smtClean="0"/>
              <a:t>")</a:t>
            </a:r>
          </a:p>
          <a:p>
            <a:r>
              <a:rPr lang="en-US" sz="1400" dirty="0" smtClean="0"/>
              <a:t>.</a:t>
            </a:r>
            <a:r>
              <a:rPr lang="en-US" sz="1400" dirty="0" err="1"/>
              <a:t>TwoWay</a:t>
            </a:r>
            <a:r>
              <a:rPr lang="en-US" sz="1400" dirty="0" smtClean="0"/>
              <a:t>().</a:t>
            </a:r>
            <a:r>
              <a:rPr lang="en-US" sz="1400" dirty="0"/>
              <a:t>Apply();</a:t>
            </a:r>
            <a:br>
              <a:rPr lang="en-US" sz="1400" dirty="0"/>
            </a:br>
            <a:r>
              <a:rPr lang="en-US" sz="1400" dirty="0" smtClean="0"/>
              <a:t>});</a:t>
            </a:r>
          </a:p>
        </p:txBody>
      </p:sp>
      <p:sp>
        <p:nvSpPr>
          <p:cNvPr id="6" name="Rectangle 5"/>
          <p:cNvSpPr/>
          <p:nvPr/>
        </p:nvSpPr>
        <p:spPr>
          <a:xfrm>
            <a:off x="477587" y="2294006"/>
            <a:ext cx="8229600" cy="517920"/>
          </a:xfrm>
          <a:prstGeom prst="rect">
            <a:avLst/>
          </a:prstGeom>
          <a:solidFill>
            <a:srgbClr val="00AC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Full Syntax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67544" y="1684903"/>
            <a:ext cx="8229600" cy="517920"/>
          </a:xfrm>
          <a:prstGeom prst="rect">
            <a:avLst/>
          </a:prstGeom>
          <a:solidFill>
            <a:srgbClr val="0CC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On iOS </a:t>
            </a:r>
            <a:r>
              <a:rPr lang="en-US" dirty="0" err="1" smtClean="0"/>
              <a:t>DelayBind</a:t>
            </a:r>
            <a:r>
              <a:rPr lang="en-US" dirty="0" smtClean="0"/>
              <a:t> can be used to instantiate binding before view model is loaded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57200" y="1098551"/>
            <a:ext cx="8229600" cy="517920"/>
          </a:xfrm>
          <a:prstGeom prst="rect">
            <a:avLst/>
          </a:prstGeom>
          <a:solidFill>
            <a:srgbClr val="45D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Data Binding created in code, in a view controller or activity</a:t>
            </a:r>
            <a:endParaRPr lang="en-US" dirty="0"/>
          </a:p>
        </p:txBody>
      </p:sp>
      <p:sp>
        <p:nvSpPr>
          <p:cNvPr id="11" name="Line Callout 1 10"/>
          <p:cNvSpPr/>
          <p:nvPr/>
        </p:nvSpPr>
        <p:spPr>
          <a:xfrm>
            <a:off x="4633709" y="1931406"/>
            <a:ext cx="2520280" cy="1080120"/>
          </a:xfrm>
          <a:prstGeom prst="borderCallout1">
            <a:avLst>
              <a:gd name="adj1" fmla="val 18750"/>
              <a:gd name="adj2" fmla="val -8333"/>
              <a:gd name="adj3" fmla="val 110435"/>
              <a:gd name="adj4" fmla="val -6506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 variable that references the control / view on the UI to bind to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Fluent Databinding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301386" y="2911920"/>
            <a:ext cx="1080120" cy="2844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Line Callout 1 8"/>
          <p:cNvSpPr/>
          <p:nvPr/>
        </p:nvSpPr>
        <p:spPr>
          <a:xfrm>
            <a:off x="3533634" y="1731203"/>
            <a:ext cx="2520280" cy="1080120"/>
          </a:xfrm>
          <a:prstGeom prst="borderCallout1">
            <a:avLst>
              <a:gd name="adj1" fmla="val 18750"/>
              <a:gd name="adj2" fmla="val -8333"/>
              <a:gd name="adj3" fmla="val 110435"/>
              <a:gd name="adj4" fmla="val -6506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For iOS allow binding associations to be made as view controller </a:t>
            </a:r>
            <a:r>
              <a:rPr lang="en-US" smtClean="0"/>
              <a:t>loads before </a:t>
            </a:r>
            <a:r>
              <a:rPr lang="en-US" dirty="0" smtClean="0"/>
              <a:t>view model exists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2605914" y="3125395"/>
            <a:ext cx="1575792" cy="2844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154550" y="3113539"/>
            <a:ext cx="2043379" cy="2844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1389551" y="3313742"/>
            <a:ext cx="2465646" cy="2844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Line Callout 1 17"/>
          <p:cNvSpPr/>
          <p:nvPr/>
        </p:nvSpPr>
        <p:spPr>
          <a:xfrm>
            <a:off x="3299194" y="2449325"/>
            <a:ext cx="2520280" cy="762403"/>
          </a:xfrm>
          <a:prstGeom prst="borderCallout1">
            <a:avLst>
              <a:gd name="adj1" fmla="val 18750"/>
              <a:gd name="adj2" fmla="val -8333"/>
              <a:gd name="adj3" fmla="val 110435"/>
              <a:gd name="adj4" fmla="val -6506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Type of </a:t>
            </a:r>
            <a:r>
              <a:rPr lang="en-US" smtClean="0"/>
              <a:t>view model you are binding to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3766443" y="3313742"/>
            <a:ext cx="2287471" cy="2844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Line Callout 1 19"/>
          <p:cNvSpPr/>
          <p:nvPr/>
        </p:nvSpPr>
        <p:spPr>
          <a:xfrm>
            <a:off x="5676086" y="2402423"/>
            <a:ext cx="2520280" cy="809305"/>
          </a:xfrm>
          <a:prstGeom prst="borderCallout1">
            <a:avLst>
              <a:gd name="adj1" fmla="val 18750"/>
              <a:gd name="adj2" fmla="val -8333"/>
              <a:gd name="adj3" fmla="val 110435"/>
              <a:gd name="adj4" fmla="val -6506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The name of the property on the view model </a:t>
            </a:r>
            <a:r>
              <a:rPr lang="en-US" smtClean="0"/>
              <a:t>to bind to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384413" y="3555176"/>
            <a:ext cx="1357134" cy="2844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Line Callout 1 21"/>
          <p:cNvSpPr/>
          <p:nvPr/>
        </p:nvSpPr>
        <p:spPr>
          <a:xfrm>
            <a:off x="3294055" y="2643857"/>
            <a:ext cx="2520280" cy="809305"/>
          </a:xfrm>
          <a:prstGeom prst="borderCallout1">
            <a:avLst>
              <a:gd name="adj1" fmla="val 18750"/>
              <a:gd name="adj2" fmla="val -8333"/>
              <a:gd name="adj3" fmla="val 110435"/>
              <a:gd name="adj4" fmla="val -6506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The value needs to be converted to be bound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2766442" y="3530906"/>
            <a:ext cx="2339916" cy="31866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Line Callout 1 23"/>
          <p:cNvSpPr/>
          <p:nvPr/>
        </p:nvSpPr>
        <p:spPr>
          <a:xfrm>
            <a:off x="4676083" y="1954577"/>
            <a:ext cx="3394055" cy="1474316"/>
          </a:xfrm>
          <a:prstGeom prst="borderCallout1">
            <a:avLst>
              <a:gd name="adj1" fmla="val 18750"/>
              <a:gd name="adj2" fmla="val -8333"/>
              <a:gd name="adj3" fmla="val 110435"/>
              <a:gd name="adj4" fmla="val -6506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Name of value converter, by convention this will look for a </a:t>
            </a:r>
            <a:r>
              <a:rPr lang="en-US" smtClean="0"/>
              <a:t>class named </a:t>
            </a:r>
            <a:r>
              <a:rPr lang="en-US" dirty="0" err="1" smtClean="0"/>
              <a:t>TruncateTextValueConverter</a:t>
            </a:r>
            <a:r>
              <a:rPr lang="en-US" dirty="0" smtClean="0"/>
              <a:t> or </a:t>
            </a:r>
            <a:r>
              <a:rPr lang="en-US" dirty="0" err="1" smtClean="0"/>
              <a:t>TruncateTextConverter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5106357" y="3606661"/>
            <a:ext cx="315793" cy="2705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Line Callout 1 25"/>
          <p:cNvSpPr/>
          <p:nvPr/>
        </p:nvSpPr>
        <p:spPr>
          <a:xfrm>
            <a:off x="6555385" y="2628127"/>
            <a:ext cx="2458654" cy="823937"/>
          </a:xfrm>
          <a:prstGeom prst="borderCallout1">
            <a:avLst>
              <a:gd name="adj1" fmla="val 18750"/>
              <a:gd name="adj2" fmla="val -8333"/>
              <a:gd name="adj3" fmla="val 117459"/>
              <a:gd name="adj4" fmla="val -4105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 single value to send to the value converter</a:t>
            </a:r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5405710" y="3586944"/>
            <a:ext cx="2299350" cy="2844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Line Callout 1 27"/>
          <p:cNvSpPr/>
          <p:nvPr/>
        </p:nvSpPr>
        <p:spPr>
          <a:xfrm>
            <a:off x="6629926" y="2431841"/>
            <a:ext cx="2458654" cy="823937"/>
          </a:xfrm>
          <a:prstGeom prst="borderCallout1">
            <a:avLst>
              <a:gd name="adj1" fmla="val 18750"/>
              <a:gd name="adj2" fmla="val -8333"/>
              <a:gd name="adj3" fmla="val 140823"/>
              <a:gd name="adj4" fmla="val -2082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Value to show if view model is not available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945682" y="3795694"/>
            <a:ext cx="895764" cy="2844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Line Callout 1 29"/>
          <p:cNvSpPr/>
          <p:nvPr/>
        </p:nvSpPr>
        <p:spPr>
          <a:xfrm>
            <a:off x="1032517" y="2586252"/>
            <a:ext cx="2458654" cy="823937"/>
          </a:xfrm>
          <a:prstGeom prst="borderCallout1">
            <a:avLst>
              <a:gd name="adj1" fmla="val 18750"/>
              <a:gd name="adj2" fmla="val -8333"/>
              <a:gd name="adj3" fmla="val 145555"/>
              <a:gd name="adj4" fmla="val 555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Direction of binding, </a:t>
            </a:r>
            <a:r>
              <a:rPr lang="en-US" dirty="0" err="1" smtClean="0"/>
              <a:t>OneWay</a:t>
            </a:r>
            <a:r>
              <a:rPr lang="en-US" dirty="0" smtClean="0"/>
              <a:t>, </a:t>
            </a:r>
            <a:r>
              <a:rPr lang="en-US" dirty="0" err="1" smtClean="0"/>
              <a:t>TwoWay</a:t>
            </a:r>
            <a:r>
              <a:rPr lang="en-US" dirty="0" smtClean="0"/>
              <a:t>, </a:t>
            </a:r>
            <a:r>
              <a:rPr lang="en-US" dirty="0" err="1" smtClean="0"/>
              <a:t>etc</a:t>
            </a:r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1725978" y="3795694"/>
            <a:ext cx="724670" cy="2809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Line Callout 1 31"/>
          <p:cNvSpPr/>
          <p:nvPr/>
        </p:nvSpPr>
        <p:spPr>
          <a:xfrm>
            <a:off x="2752192" y="2636540"/>
            <a:ext cx="2458654" cy="823937"/>
          </a:xfrm>
          <a:prstGeom prst="borderCallout1">
            <a:avLst>
              <a:gd name="adj1" fmla="val 18750"/>
              <a:gd name="adj2" fmla="val -8333"/>
              <a:gd name="adj3" fmla="val 142745"/>
              <a:gd name="adj4" fmla="val -2222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Don’t forget this, activates binding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922302" y="4398876"/>
            <a:ext cx="7362818" cy="58477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err="1"/>
              <a:t>this.CreateBinding</a:t>
            </a:r>
            <a:r>
              <a:rPr lang="en-US" sz="1600" dirty="0"/>
              <a:t>(</a:t>
            </a:r>
            <a:r>
              <a:rPr lang="en-US" sz="1600" dirty="0" err="1"/>
              <a:t>lblLastModifiedBy</a:t>
            </a:r>
            <a:r>
              <a:rPr lang="en-US" sz="1600" dirty="0"/>
              <a:t>).To&lt;</a:t>
            </a:r>
            <a:r>
              <a:rPr lang="en-US" sz="1600" dirty="0" err="1"/>
              <a:t>EditNoteViewModel</a:t>
            </a:r>
            <a:r>
              <a:rPr lang="en-US" sz="1600" dirty="0"/>
              <a:t>&gt;(</a:t>
            </a:r>
            <a:r>
              <a:rPr lang="en-US" sz="1600" dirty="0" err="1"/>
              <a:t>vm</a:t>
            </a:r>
            <a:r>
              <a:rPr lang="en-US" sz="1600" dirty="0"/>
              <a:t> =&gt; </a:t>
            </a:r>
            <a:r>
              <a:rPr lang="en-US" sz="1600" dirty="0" err="1" smtClean="0"/>
              <a:t>vm.Note</a:t>
            </a:r>
            <a:r>
              <a:rPr lang="en-US" sz="1600" dirty="0" smtClean="0"/>
              <a:t>) .Apply</a:t>
            </a:r>
            <a:r>
              <a:rPr lang="en-US" sz="1600" dirty="0"/>
              <a:t>();</a:t>
            </a:r>
          </a:p>
        </p:txBody>
      </p:sp>
      <p:sp>
        <p:nvSpPr>
          <p:cNvPr id="13" name="Line Callout 1 12"/>
          <p:cNvSpPr/>
          <p:nvPr/>
        </p:nvSpPr>
        <p:spPr>
          <a:xfrm>
            <a:off x="6064193" y="1931406"/>
            <a:ext cx="2520280" cy="1080120"/>
          </a:xfrm>
          <a:prstGeom prst="borderCallout1">
            <a:avLst>
              <a:gd name="adj1" fmla="val 18750"/>
              <a:gd name="adj2" fmla="val -8333"/>
              <a:gd name="adj3" fmla="val 110435"/>
              <a:gd name="adj4" fmla="val -6506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Optional property name to bind to on the control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6558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2" grpId="0" animBg="1"/>
      <p:bldP spid="12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33" grpId="0" animBg="1"/>
      <p:bldP spid="13" grpId="0" animBg="1"/>
      <p:bldP spid="13" grpId="1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Fluent Binding - Actions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57200" y="1098551"/>
            <a:ext cx="8229600" cy="517920"/>
          </a:xfrm>
          <a:prstGeom prst="rect">
            <a:avLst/>
          </a:prstGeom>
          <a:solidFill>
            <a:srgbClr val="45D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/>
              <a:t>MvvmCross</a:t>
            </a:r>
            <a:r>
              <a:rPr lang="en-US" dirty="0" smtClean="0"/>
              <a:t> can tie a control’s event to a property that returns an </a:t>
            </a:r>
            <a:r>
              <a:rPr lang="en-US" dirty="0" err="1" smtClean="0"/>
              <a:t>ICommand</a:t>
            </a:r>
            <a:r>
              <a:rPr lang="en-US" dirty="0" smtClean="0"/>
              <a:t> object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40175" y="1726415"/>
            <a:ext cx="8229600" cy="517920"/>
          </a:xfrm>
          <a:prstGeom prst="rect">
            <a:avLst/>
          </a:prstGeom>
          <a:solidFill>
            <a:srgbClr val="0CC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/>
              <a:t>MvvmCross</a:t>
            </a:r>
            <a:r>
              <a:rPr lang="en-US" dirty="0" smtClean="0"/>
              <a:t> Considers many controls to have a default event to bind to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73566" y="2367683"/>
            <a:ext cx="7362818" cy="58477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err="1"/>
              <a:t>this.CreateBinding</a:t>
            </a:r>
            <a:r>
              <a:rPr lang="en-US" sz="1600" dirty="0"/>
              <a:t>(source).For(s =&gt; </a:t>
            </a:r>
            <a:r>
              <a:rPr lang="en-US" sz="1600" dirty="0" err="1"/>
              <a:t>s.SelectionChangedCommand</a:t>
            </a:r>
            <a:r>
              <a:rPr lang="en-US" sz="1600" dirty="0" smtClean="0"/>
              <a:t>)</a:t>
            </a:r>
          </a:p>
          <a:p>
            <a:r>
              <a:rPr lang="en-US" sz="1600" dirty="0" smtClean="0"/>
              <a:t>.To&lt;</a:t>
            </a:r>
            <a:r>
              <a:rPr lang="en-US" sz="1600" dirty="0" err="1" smtClean="0"/>
              <a:t>CustomerListViewModel</a:t>
            </a:r>
            <a:r>
              <a:rPr lang="en-US" sz="1600" dirty="0"/>
              <a:t>&gt;(</a:t>
            </a:r>
            <a:r>
              <a:rPr lang="en-US" sz="1600" dirty="0" err="1"/>
              <a:t>vm</a:t>
            </a:r>
            <a:r>
              <a:rPr lang="en-US" sz="1600" dirty="0"/>
              <a:t> =&gt; </a:t>
            </a:r>
            <a:r>
              <a:rPr lang="en-US" sz="1600" dirty="0" err="1"/>
              <a:t>vm.CustomerSelectedCommand</a:t>
            </a:r>
            <a:r>
              <a:rPr lang="en-US" sz="1600" dirty="0"/>
              <a:t>).Apply();</a:t>
            </a:r>
          </a:p>
        </p:txBody>
      </p:sp>
      <p:sp>
        <p:nvSpPr>
          <p:cNvPr id="7" name="Rectangle 6"/>
          <p:cNvSpPr/>
          <p:nvPr/>
        </p:nvSpPr>
        <p:spPr>
          <a:xfrm>
            <a:off x="457200" y="3075806"/>
            <a:ext cx="8229600" cy="517920"/>
          </a:xfrm>
          <a:prstGeom prst="rect">
            <a:avLst/>
          </a:prstGeom>
          <a:solidFill>
            <a:srgbClr val="00AC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When binding to list item selected event, list item bound to be sent as parameter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214452" y="2367683"/>
            <a:ext cx="3816424" cy="2844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Line Callout 1 8"/>
          <p:cNvSpPr/>
          <p:nvPr/>
        </p:nvSpPr>
        <p:spPr>
          <a:xfrm>
            <a:off x="5580112" y="1186355"/>
            <a:ext cx="2520280" cy="1080120"/>
          </a:xfrm>
          <a:prstGeom prst="borderCallout1">
            <a:avLst>
              <a:gd name="adj1" fmla="val 18750"/>
              <a:gd name="adj2" fmla="val -8333"/>
              <a:gd name="adj3" fmla="val 110435"/>
              <a:gd name="adj4" fmla="val -6506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For iOS allow binding associations to be made as view controller loads before view model exists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3563888" y="2623161"/>
            <a:ext cx="3816424" cy="2844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ine Callout 1 10"/>
          <p:cNvSpPr/>
          <p:nvPr/>
        </p:nvSpPr>
        <p:spPr>
          <a:xfrm>
            <a:off x="5796136" y="1442444"/>
            <a:ext cx="2520280" cy="801891"/>
          </a:xfrm>
          <a:prstGeom prst="borderCallout1">
            <a:avLst>
              <a:gd name="adj1" fmla="val 18750"/>
              <a:gd name="adj2" fmla="val -8333"/>
              <a:gd name="adj3" fmla="val 143634"/>
              <a:gd name="adj4" fmla="val -5863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Property on view model that returns </a:t>
            </a:r>
            <a:r>
              <a:rPr lang="en-US" dirty="0" err="1"/>
              <a:t>I</a:t>
            </a:r>
            <a:r>
              <a:rPr lang="en-US" dirty="0" err="1" smtClean="0"/>
              <a:t>Command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2204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 animBg="1"/>
      <p:bldP spid="9" grpId="1" animBg="1"/>
      <p:bldP spid="10" grpId="0" animBg="1"/>
      <p:bldP spid="11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Swiss Binding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57200" y="1098551"/>
            <a:ext cx="8229600" cy="517920"/>
          </a:xfrm>
          <a:prstGeom prst="rect">
            <a:avLst/>
          </a:prstGeom>
          <a:solidFill>
            <a:srgbClr val="45D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Text based binding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40175" y="1726415"/>
            <a:ext cx="8229600" cy="517920"/>
          </a:xfrm>
          <a:prstGeom prst="rect">
            <a:avLst/>
          </a:prstGeom>
          <a:solidFill>
            <a:srgbClr val="0CC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No compiler checks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77587" y="2294006"/>
            <a:ext cx="8229600" cy="517920"/>
          </a:xfrm>
          <a:prstGeom prst="rect">
            <a:avLst/>
          </a:prstGeom>
          <a:solidFill>
            <a:srgbClr val="00AC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Used variously in </a:t>
            </a:r>
            <a:r>
              <a:rPr lang="en-US" dirty="0" err="1" smtClean="0"/>
              <a:t>MvvmCross</a:t>
            </a:r>
            <a:r>
              <a:rPr lang="en-US" dirty="0" smtClean="0"/>
              <a:t>, particularly in spots where code cannot be written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90591" y="2931705"/>
            <a:ext cx="7362818" cy="101566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&lt;</a:t>
            </a:r>
            <a:r>
              <a:rPr lang="en-US" sz="1200" dirty="0" err="1"/>
              <a:t>TextView</a:t>
            </a:r>
            <a:r>
              <a:rPr lang="en-US" sz="1200" dirty="0"/>
              <a:t/>
            </a:r>
            <a:br>
              <a:rPr lang="en-US" sz="1200" dirty="0"/>
            </a:br>
            <a:r>
              <a:rPr lang="en-US" sz="1200" dirty="0"/>
              <a:t>        </a:t>
            </a:r>
            <a:r>
              <a:rPr lang="en-US" sz="1200" dirty="0" err="1"/>
              <a:t>android:id</a:t>
            </a:r>
            <a:r>
              <a:rPr lang="en-US" sz="1200" dirty="0"/>
              <a:t>="@+</a:t>
            </a:r>
            <a:r>
              <a:rPr lang="en-US" sz="1200" dirty="0" smtClean="0"/>
              <a:t>id/</a:t>
            </a:r>
            <a:r>
              <a:rPr lang="en-US" sz="1200" dirty="0" err="1" smtClean="0"/>
              <a:t>customerId</a:t>
            </a:r>
            <a:r>
              <a:rPr lang="en-US" sz="1200" dirty="0" smtClean="0"/>
              <a:t>"</a:t>
            </a:r>
            <a:r>
              <a:rPr lang="en-US" sz="1200" dirty="0"/>
              <a:t/>
            </a:r>
            <a:br>
              <a:rPr lang="en-US" sz="1200" dirty="0"/>
            </a:br>
            <a:r>
              <a:rPr lang="en-US" sz="1200" dirty="0"/>
              <a:t>        </a:t>
            </a:r>
            <a:r>
              <a:rPr lang="en-US" sz="1200" dirty="0" err="1"/>
              <a:t>android:layout_width</a:t>
            </a:r>
            <a:r>
              <a:rPr lang="en-US" sz="1200" dirty="0"/>
              <a:t>="</a:t>
            </a:r>
            <a:r>
              <a:rPr lang="en-US" sz="1200" dirty="0" err="1"/>
              <a:t>match_parent</a:t>
            </a:r>
            <a:r>
              <a:rPr lang="en-US" sz="1200" dirty="0"/>
              <a:t>"</a:t>
            </a:r>
            <a:br>
              <a:rPr lang="en-US" sz="1200" dirty="0"/>
            </a:br>
            <a:r>
              <a:rPr lang="en-US" sz="1200" dirty="0"/>
              <a:t>        </a:t>
            </a:r>
            <a:r>
              <a:rPr lang="en-US" sz="1200" dirty="0" err="1"/>
              <a:t>android:layout_height</a:t>
            </a:r>
            <a:r>
              <a:rPr lang="en-US" sz="1200" dirty="0"/>
              <a:t>="</a:t>
            </a:r>
            <a:r>
              <a:rPr lang="en-US" sz="1200" dirty="0" err="1"/>
              <a:t>wrap_content</a:t>
            </a:r>
            <a:r>
              <a:rPr lang="en-US" sz="1200" dirty="0" smtClean="0"/>
              <a:t>"</a:t>
            </a:r>
            <a:r>
              <a:rPr lang="en-US" sz="1200" dirty="0"/>
              <a:t/>
            </a:r>
            <a:br>
              <a:rPr lang="en-US" sz="1200" dirty="0"/>
            </a:br>
            <a:r>
              <a:rPr lang="en-US" sz="1200" dirty="0"/>
              <a:t>        </a:t>
            </a:r>
            <a:r>
              <a:rPr lang="en-US" sz="1200" dirty="0" err="1"/>
              <a:t>local:MvxBind</a:t>
            </a:r>
            <a:r>
              <a:rPr lang="en-US" sz="1200" dirty="0"/>
              <a:t>="Text </a:t>
            </a:r>
            <a:r>
              <a:rPr lang="en-US" sz="1200" dirty="0" err="1" smtClean="0"/>
              <a:t>CustomerId</a:t>
            </a:r>
            <a:r>
              <a:rPr lang="en-US" sz="1200" dirty="0" smtClean="0"/>
              <a:t>,</a:t>
            </a:r>
            <a:r>
              <a:rPr lang="en-US" sz="1200" dirty="0"/>
              <a:t> Converter=</a:t>
            </a:r>
            <a:r>
              <a:rPr lang="en-US" sz="1200" dirty="0" err="1"/>
              <a:t>GlobalText</a:t>
            </a:r>
            <a:r>
              <a:rPr lang="en-US" sz="1200" dirty="0"/>
              <a:t>" /&gt;</a:t>
            </a:r>
          </a:p>
        </p:txBody>
      </p:sp>
      <p:sp>
        <p:nvSpPr>
          <p:cNvPr id="10" name="Rectangle 9"/>
          <p:cNvSpPr/>
          <p:nvPr/>
        </p:nvSpPr>
        <p:spPr>
          <a:xfrm>
            <a:off x="1211321" y="3666198"/>
            <a:ext cx="1080120" cy="2844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ine Callout 1 10"/>
          <p:cNvSpPr/>
          <p:nvPr/>
        </p:nvSpPr>
        <p:spPr>
          <a:xfrm>
            <a:off x="3347864" y="2485482"/>
            <a:ext cx="1872208" cy="989630"/>
          </a:xfrm>
          <a:prstGeom prst="borderCallout1">
            <a:avLst>
              <a:gd name="adj1" fmla="val 18750"/>
              <a:gd name="adj2" fmla="val -8333"/>
              <a:gd name="adj3" fmla="val 110435"/>
              <a:gd name="adj4" fmla="val -6506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Used in Android XML to indicate a binding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2246434" y="3680514"/>
            <a:ext cx="369042" cy="2844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Line Callout 1 12"/>
          <p:cNvSpPr/>
          <p:nvPr/>
        </p:nvSpPr>
        <p:spPr>
          <a:xfrm>
            <a:off x="3779912" y="2567462"/>
            <a:ext cx="1872208" cy="989630"/>
          </a:xfrm>
          <a:prstGeom prst="borderCallout1">
            <a:avLst>
              <a:gd name="adj1" fmla="val 18750"/>
              <a:gd name="adj2" fmla="val -8333"/>
              <a:gd name="adj3" fmla="val 110435"/>
              <a:gd name="adj4" fmla="val -6506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The property on the view to bind to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2535308" y="3666198"/>
            <a:ext cx="864095" cy="2844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Line Callout 1 14"/>
          <p:cNvSpPr/>
          <p:nvPr/>
        </p:nvSpPr>
        <p:spPr>
          <a:xfrm>
            <a:off x="4139952" y="2567462"/>
            <a:ext cx="1872208" cy="989630"/>
          </a:xfrm>
          <a:prstGeom prst="borderCallout1">
            <a:avLst>
              <a:gd name="adj1" fmla="val 18750"/>
              <a:gd name="adj2" fmla="val -8333"/>
              <a:gd name="adj3" fmla="val 110435"/>
              <a:gd name="adj4" fmla="val -6506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The property on the view model to bind to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3320819" y="3651882"/>
            <a:ext cx="1638266" cy="2844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Line Callout 1 16"/>
          <p:cNvSpPr/>
          <p:nvPr/>
        </p:nvSpPr>
        <p:spPr>
          <a:xfrm>
            <a:off x="5402475" y="2521705"/>
            <a:ext cx="2985949" cy="1144493"/>
          </a:xfrm>
          <a:prstGeom prst="borderCallout1">
            <a:avLst>
              <a:gd name="adj1" fmla="val 18750"/>
              <a:gd name="adj2" fmla="val -8333"/>
              <a:gd name="adj3" fmla="val 99627"/>
              <a:gd name="adj4" fmla="val -4393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This binding uses a converter and b convention looks for </a:t>
            </a:r>
            <a:r>
              <a:rPr lang="en-US" dirty="0" err="1" smtClean="0"/>
              <a:t>GlobalTextConverter</a:t>
            </a:r>
            <a:r>
              <a:rPr lang="en-US" dirty="0" smtClean="0"/>
              <a:t> or </a:t>
            </a:r>
            <a:r>
              <a:rPr lang="en-US" dirty="0" err="1" smtClean="0"/>
              <a:t>GlobalTextValueConverter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517675" y="4067147"/>
            <a:ext cx="8219557" cy="517920"/>
          </a:xfrm>
          <a:prstGeom prst="rect">
            <a:avLst/>
          </a:prstGeom>
          <a:solidFill>
            <a:srgbClr val="0097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Same binding options can be specific with Swiss as Fluent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9571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7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Custom Value Converters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57200" y="1098551"/>
            <a:ext cx="8229600" cy="517920"/>
          </a:xfrm>
          <a:prstGeom prst="rect">
            <a:avLst/>
          </a:prstGeom>
          <a:solidFill>
            <a:srgbClr val="45D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/>
              <a:t>MvvmCross</a:t>
            </a:r>
            <a:r>
              <a:rPr lang="en-US" dirty="0" smtClean="0"/>
              <a:t> comes with many out of the box value converters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57200" y="1716206"/>
            <a:ext cx="8229600" cy="517920"/>
          </a:xfrm>
          <a:prstGeom prst="rect">
            <a:avLst/>
          </a:prstGeom>
          <a:solidFill>
            <a:srgbClr val="0CC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Value Converters can be cross platform or </a:t>
            </a:r>
            <a:r>
              <a:rPr lang="en-US" smtClean="0"/>
              <a:t>platform specific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90591" y="2931705"/>
            <a:ext cx="7362818" cy="212365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public</a:t>
            </a:r>
            <a:r>
              <a:rPr lang="en-US" sz="1200" dirty="0"/>
              <a:t> class </a:t>
            </a:r>
            <a:r>
              <a:rPr lang="en-US" sz="1200" dirty="0" err="1"/>
              <a:t>DateTimeValueConverter</a:t>
            </a:r>
            <a:r>
              <a:rPr lang="en-US" sz="1200" dirty="0"/>
              <a:t> : </a:t>
            </a:r>
            <a:r>
              <a:rPr lang="en-US" sz="1200" dirty="0" err="1"/>
              <a:t>MvxValueConverter</a:t>
            </a:r>
            <a:r>
              <a:rPr lang="en-US" sz="1200" dirty="0"/>
              <a:t>&lt;</a:t>
            </a:r>
            <a:r>
              <a:rPr lang="en-US" sz="1200" dirty="0" err="1"/>
              <a:t>DateTime</a:t>
            </a:r>
            <a:r>
              <a:rPr lang="en-US" sz="1200" dirty="0"/>
              <a:t>, string</a:t>
            </a:r>
            <a:r>
              <a:rPr lang="en-US" sz="1200" dirty="0" smtClean="0"/>
              <a:t>&gt;</a:t>
            </a:r>
            <a:r>
              <a:rPr lang="en-US" sz="1200" dirty="0"/>
              <a:t> </a:t>
            </a:r>
            <a:r>
              <a:rPr lang="en-US" sz="1200" dirty="0" smtClean="0"/>
              <a:t>{</a:t>
            </a:r>
            <a:r>
              <a:rPr lang="en-US" sz="1200" dirty="0"/>
              <a:t/>
            </a:r>
            <a:br>
              <a:rPr lang="en-US" sz="1200" dirty="0"/>
            </a:br>
            <a:r>
              <a:rPr lang="en-US" sz="1200" dirty="0"/>
              <a:t> </a:t>
            </a:r>
            <a:r>
              <a:rPr lang="en-US" sz="1200" dirty="0" smtClean="0"/>
              <a:t>   protected</a:t>
            </a:r>
            <a:r>
              <a:rPr lang="en-US" sz="1200" dirty="0"/>
              <a:t> override string Convert(</a:t>
            </a:r>
            <a:r>
              <a:rPr lang="en-US" sz="1200" dirty="0" err="1"/>
              <a:t>DateTime</a:t>
            </a:r>
            <a:r>
              <a:rPr lang="en-US" sz="1200" dirty="0"/>
              <a:t> value, Type </a:t>
            </a:r>
            <a:r>
              <a:rPr lang="en-US" sz="1200" dirty="0" err="1" smtClean="0"/>
              <a:t>targetType</a:t>
            </a:r>
            <a:r>
              <a:rPr lang="en-US" sz="1200" dirty="0" smtClean="0"/>
              <a:t>, object</a:t>
            </a:r>
            <a:r>
              <a:rPr lang="en-US" sz="1200" dirty="0"/>
              <a:t> parameter, </a:t>
            </a:r>
            <a:r>
              <a:rPr lang="en-US" sz="1200" dirty="0" err="1"/>
              <a:t>System.Globalization.CultureInfo</a:t>
            </a:r>
            <a:r>
              <a:rPr lang="en-US" sz="1200" dirty="0"/>
              <a:t> culture</a:t>
            </a:r>
            <a:r>
              <a:rPr lang="en-US" sz="1200" dirty="0" smtClean="0"/>
              <a:t>) {</a:t>
            </a:r>
            <a:r>
              <a:rPr lang="en-US" sz="1200" dirty="0"/>
              <a:t/>
            </a:r>
            <a:br>
              <a:rPr lang="en-US" sz="1200" dirty="0"/>
            </a:br>
            <a:r>
              <a:rPr lang="en-US" sz="1200" dirty="0" smtClean="0"/>
              <a:t>        return</a:t>
            </a:r>
            <a:r>
              <a:rPr lang="en-US" sz="1200" dirty="0"/>
              <a:t> </a:t>
            </a:r>
            <a:r>
              <a:rPr lang="en-US" sz="1200" dirty="0" err="1"/>
              <a:t>DateTimeConversions.FormatStandardDateTime</a:t>
            </a:r>
            <a:r>
              <a:rPr lang="en-US" sz="1200" dirty="0"/>
              <a:t>(value);</a:t>
            </a:r>
            <a:br>
              <a:rPr lang="en-US" sz="1200" dirty="0"/>
            </a:br>
            <a:r>
              <a:rPr lang="en-US" sz="1200" dirty="0" smtClean="0"/>
              <a:t>    }</a:t>
            </a:r>
            <a:r>
              <a:rPr lang="en-US" sz="1200" dirty="0"/>
              <a:t/>
            </a:r>
            <a:br>
              <a:rPr lang="en-US" sz="1200" dirty="0"/>
            </a:br>
            <a:r>
              <a:rPr lang="en-US" sz="1200" dirty="0"/>
              <a:t/>
            </a:r>
            <a:br>
              <a:rPr lang="en-US" sz="1200" dirty="0"/>
            </a:br>
            <a:r>
              <a:rPr lang="en-US" sz="1200" dirty="0" smtClean="0"/>
              <a:t>    protected</a:t>
            </a:r>
            <a:r>
              <a:rPr lang="en-US" sz="1200" dirty="0"/>
              <a:t> override </a:t>
            </a:r>
            <a:r>
              <a:rPr lang="en-US" sz="1200" dirty="0" err="1"/>
              <a:t>DateTime</a:t>
            </a:r>
            <a:r>
              <a:rPr lang="en-US" sz="1200" dirty="0"/>
              <a:t> </a:t>
            </a:r>
            <a:r>
              <a:rPr lang="en-US" sz="1200" dirty="0" err="1"/>
              <a:t>ConvertBack</a:t>
            </a:r>
            <a:r>
              <a:rPr lang="en-US" sz="1200" dirty="0"/>
              <a:t>(string value, Type </a:t>
            </a:r>
            <a:r>
              <a:rPr lang="en-US" sz="1200" dirty="0" err="1" smtClean="0"/>
              <a:t>targetType</a:t>
            </a:r>
            <a:r>
              <a:rPr lang="en-US" sz="1200" dirty="0" smtClean="0"/>
              <a:t>, object</a:t>
            </a:r>
            <a:r>
              <a:rPr lang="en-US" sz="1200" dirty="0"/>
              <a:t> parameter, </a:t>
            </a:r>
            <a:r>
              <a:rPr lang="en-US" sz="1200" dirty="0" err="1"/>
              <a:t>System.Globalization.CultureInfo</a:t>
            </a:r>
            <a:r>
              <a:rPr lang="en-US" sz="1200" dirty="0"/>
              <a:t> culture</a:t>
            </a:r>
            <a:r>
              <a:rPr lang="en-US" sz="1200" dirty="0" smtClean="0"/>
              <a:t>) {</a:t>
            </a:r>
            <a:r>
              <a:rPr lang="en-US" sz="1200" dirty="0"/>
              <a:t/>
            </a:r>
            <a:br>
              <a:rPr lang="en-US" sz="1200" dirty="0"/>
            </a:br>
            <a:r>
              <a:rPr lang="en-US" sz="1200" dirty="0" smtClean="0"/>
              <a:t>        return</a:t>
            </a:r>
            <a:r>
              <a:rPr lang="en-US" sz="1200" dirty="0"/>
              <a:t> </a:t>
            </a:r>
            <a:r>
              <a:rPr lang="en-US" sz="1200" dirty="0" err="1"/>
              <a:t>DateTime.Parse</a:t>
            </a:r>
            <a:r>
              <a:rPr lang="en-US" sz="1200" dirty="0"/>
              <a:t>(value);</a:t>
            </a:r>
            <a:br>
              <a:rPr lang="en-US" sz="1200" dirty="0"/>
            </a:br>
            <a:r>
              <a:rPr lang="en-US" sz="1200" dirty="0" smtClean="0"/>
              <a:t>    }</a:t>
            </a:r>
            <a:r>
              <a:rPr lang="en-US" sz="1200" dirty="0"/>
              <a:t/>
            </a:r>
            <a:br>
              <a:rPr lang="en-US" sz="1200" dirty="0"/>
            </a:br>
            <a:r>
              <a:rPr lang="en-US" sz="1200" dirty="0" smtClean="0"/>
              <a:t>}</a:t>
            </a:r>
            <a:endParaRPr lang="en-US" sz="1200" dirty="0"/>
          </a:p>
        </p:txBody>
      </p:sp>
      <p:sp>
        <p:nvSpPr>
          <p:cNvPr id="8" name="Rectangle 7"/>
          <p:cNvSpPr/>
          <p:nvPr/>
        </p:nvSpPr>
        <p:spPr>
          <a:xfrm>
            <a:off x="457200" y="2316757"/>
            <a:ext cx="8229600" cy="517920"/>
          </a:xfrm>
          <a:prstGeom prst="rect">
            <a:avLst/>
          </a:prstGeom>
          <a:solidFill>
            <a:srgbClr val="00AC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Should end in the name </a:t>
            </a:r>
            <a:r>
              <a:rPr lang="en-US" dirty="0" err="1" smtClean="0"/>
              <a:t>ValueConverter</a:t>
            </a:r>
            <a:r>
              <a:rPr lang="en-US" dirty="0" smtClean="0"/>
              <a:t> or Converter for conventions to work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308416" y="2945584"/>
            <a:ext cx="1476233" cy="2844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ine Callout 1 9"/>
          <p:cNvSpPr/>
          <p:nvPr/>
        </p:nvSpPr>
        <p:spPr>
          <a:xfrm>
            <a:off x="5760063" y="1750988"/>
            <a:ext cx="2520280" cy="1080120"/>
          </a:xfrm>
          <a:prstGeom prst="borderCallout1">
            <a:avLst>
              <a:gd name="adj1" fmla="val 18750"/>
              <a:gd name="adj2" fmla="val -8333"/>
              <a:gd name="adj3" fmla="val 110435"/>
              <a:gd name="adj4" fmla="val -6506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Base class for value converters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4572000" y="2944527"/>
            <a:ext cx="792087" cy="2844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Line Callout 1 11"/>
          <p:cNvSpPr/>
          <p:nvPr/>
        </p:nvSpPr>
        <p:spPr>
          <a:xfrm>
            <a:off x="6804248" y="1750988"/>
            <a:ext cx="1882552" cy="1080120"/>
          </a:xfrm>
          <a:prstGeom prst="borderCallout1">
            <a:avLst>
              <a:gd name="adj1" fmla="val 18750"/>
              <a:gd name="adj2" fmla="val -8333"/>
              <a:gd name="adj3" fmla="val 110435"/>
              <a:gd name="adj4" fmla="val -6506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Value type on view model side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5327206" y="2933611"/>
            <a:ext cx="576064" cy="2844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Line Callout 1 13"/>
          <p:cNvSpPr/>
          <p:nvPr/>
        </p:nvSpPr>
        <p:spPr>
          <a:xfrm>
            <a:off x="7252996" y="1728183"/>
            <a:ext cx="1783500" cy="1080120"/>
          </a:xfrm>
          <a:prstGeom prst="borderCallout1">
            <a:avLst>
              <a:gd name="adj1" fmla="val 18750"/>
              <a:gd name="adj2" fmla="val -8333"/>
              <a:gd name="adj3" fmla="val 110435"/>
              <a:gd name="adj4" fmla="val -6506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Value type on view side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890590" y="3207174"/>
            <a:ext cx="5049561" cy="7327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Line Callout 1 15"/>
          <p:cNvSpPr/>
          <p:nvPr/>
        </p:nvSpPr>
        <p:spPr>
          <a:xfrm>
            <a:off x="4096768" y="1976844"/>
            <a:ext cx="2255993" cy="1080120"/>
          </a:xfrm>
          <a:prstGeom prst="borderCallout1">
            <a:avLst>
              <a:gd name="adj1" fmla="val 18750"/>
              <a:gd name="adj2" fmla="val -8333"/>
              <a:gd name="adj3" fmla="val 110435"/>
              <a:gd name="adj4" fmla="val -6506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Override this method to convert from view model to view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899495" y="4111704"/>
            <a:ext cx="5328690" cy="7327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Line Callout 1 17"/>
          <p:cNvSpPr/>
          <p:nvPr/>
        </p:nvSpPr>
        <p:spPr>
          <a:xfrm>
            <a:off x="5124795" y="2909909"/>
            <a:ext cx="2255993" cy="1080120"/>
          </a:xfrm>
          <a:prstGeom prst="borderCallout1">
            <a:avLst>
              <a:gd name="adj1" fmla="val 18750"/>
              <a:gd name="adj2" fmla="val -8333"/>
              <a:gd name="adj3" fmla="val 110435"/>
              <a:gd name="adj4" fmla="val -6506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Override this method to convert from view to view model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9633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8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UWP and Value Converters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57200" y="1098551"/>
            <a:ext cx="8229600" cy="517920"/>
          </a:xfrm>
          <a:prstGeom prst="rect">
            <a:avLst/>
          </a:prstGeom>
          <a:solidFill>
            <a:srgbClr val="45D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/>
              <a:t>MvvMCross</a:t>
            </a:r>
            <a:r>
              <a:rPr lang="en-US" dirty="0" smtClean="0"/>
              <a:t> uses an </a:t>
            </a:r>
            <a:r>
              <a:rPr lang="en-US" dirty="0" err="1" smtClean="0"/>
              <a:t>IMvxValueConverter</a:t>
            </a:r>
            <a:r>
              <a:rPr lang="en-US" dirty="0" smtClean="0"/>
              <a:t> Interface 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57201" y="1707654"/>
            <a:ext cx="8219556" cy="517920"/>
          </a:xfrm>
          <a:prstGeom prst="rect">
            <a:avLst/>
          </a:prstGeom>
          <a:solidFill>
            <a:srgbClr val="0CC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Windows uses the </a:t>
            </a:r>
            <a:r>
              <a:rPr lang="en-US" dirty="0" err="1" smtClean="0"/>
              <a:t>Windows.UI.Xaml.Data.IValueConverter</a:t>
            </a:r>
            <a:r>
              <a:rPr lang="en-US" dirty="0" smtClean="0"/>
              <a:t> interface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57200" y="2316757"/>
            <a:ext cx="8229600" cy="517920"/>
          </a:xfrm>
          <a:prstGeom prst="rect">
            <a:avLst/>
          </a:prstGeom>
          <a:solidFill>
            <a:srgbClr val="00AC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Use the </a:t>
            </a:r>
            <a:r>
              <a:rPr lang="en-US" dirty="0" err="1" smtClean="0"/>
              <a:t>MvxNativeValueConverter</a:t>
            </a:r>
            <a:r>
              <a:rPr lang="en-US" dirty="0" smtClean="0"/>
              <a:t> for conversion between </a:t>
            </a:r>
            <a:r>
              <a:rPr lang="en-US" dirty="0" err="1" smtClean="0"/>
              <a:t>MvvmCross</a:t>
            </a:r>
            <a:r>
              <a:rPr lang="en-US" dirty="0" smtClean="0"/>
              <a:t> and native 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90591" y="2931705"/>
            <a:ext cx="7362818" cy="46166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public</a:t>
            </a:r>
            <a:r>
              <a:rPr lang="en-US" sz="1200" dirty="0"/>
              <a:t> class </a:t>
            </a:r>
            <a:r>
              <a:rPr lang="en-US" sz="1200" dirty="0" err="1"/>
              <a:t>NativeInvertedBoolValueConverter</a:t>
            </a:r>
            <a:r>
              <a:rPr lang="en-US" sz="1200" dirty="0"/>
              <a:t> : </a:t>
            </a:r>
            <a:r>
              <a:rPr lang="en-US" sz="1200" dirty="0" err="1" smtClean="0"/>
              <a:t>MvxNativeValueConverter</a:t>
            </a:r>
            <a:r>
              <a:rPr lang="en-US" sz="1200" dirty="0" smtClean="0"/>
              <a:t>&lt;</a:t>
            </a:r>
            <a:r>
              <a:rPr lang="en-US" sz="1200" dirty="0" err="1" smtClean="0"/>
              <a:t>InvertedBoolValueConverter</a:t>
            </a:r>
            <a:r>
              <a:rPr lang="en-US" sz="1200" dirty="0" smtClean="0"/>
              <a:t>&gt;</a:t>
            </a:r>
            <a:r>
              <a:rPr lang="en-US" sz="1200" dirty="0"/>
              <a:t> </a:t>
            </a:r>
            <a:r>
              <a:rPr lang="en-US" sz="1200" dirty="0" smtClean="0"/>
              <a:t>{</a:t>
            </a:r>
            <a:r>
              <a:rPr lang="en-US" sz="1200" dirty="0"/>
              <a:t> </a:t>
            </a:r>
            <a:r>
              <a:rPr lang="en-US" sz="1200" dirty="0" smtClean="0"/>
              <a:t>} </a:t>
            </a:r>
            <a:endParaRPr lang="en-US" sz="1200" dirty="0"/>
          </a:p>
        </p:txBody>
      </p:sp>
      <p:sp>
        <p:nvSpPr>
          <p:cNvPr id="8" name="Rectangle 7"/>
          <p:cNvSpPr/>
          <p:nvPr/>
        </p:nvSpPr>
        <p:spPr>
          <a:xfrm>
            <a:off x="3886200" y="2913347"/>
            <a:ext cx="1800200" cy="31501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Line Callout 1 8"/>
          <p:cNvSpPr/>
          <p:nvPr/>
        </p:nvSpPr>
        <p:spPr>
          <a:xfrm>
            <a:off x="6444208" y="1724094"/>
            <a:ext cx="2520280" cy="1080120"/>
          </a:xfrm>
          <a:prstGeom prst="borderCallout1">
            <a:avLst>
              <a:gd name="adj1" fmla="val 18750"/>
              <a:gd name="adj2" fmla="val -8333"/>
              <a:gd name="adj3" fmla="val 110435"/>
              <a:gd name="adj4" fmla="val -6506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Base class for native value converters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5527173" y="2913347"/>
            <a:ext cx="2166289" cy="31501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ine Callout 1 10"/>
          <p:cNvSpPr/>
          <p:nvPr/>
        </p:nvSpPr>
        <p:spPr>
          <a:xfrm>
            <a:off x="6626268" y="1137419"/>
            <a:ext cx="2520280" cy="1080120"/>
          </a:xfrm>
          <a:prstGeom prst="borderCallout1">
            <a:avLst>
              <a:gd name="adj1" fmla="val 18750"/>
              <a:gd name="adj2" fmla="val -8333"/>
              <a:gd name="adj3" fmla="val 162621"/>
              <a:gd name="adj4" fmla="val -1784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MvvmCross</a:t>
            </a:r>
            <a:r>
              <a:rPr lang="en-US" dirty="0" smtClean="0"/>
              <a:t> style X-platform value converter that contains logic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0591" y="3534963"/>
            <a:ext cx="7362818" cy="138499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smtClean="0"/>
              <a:t>&lt;</a:t>
            </a:r>
            <a:r>
              <a:rPr lang="en-US" sz="1200" dirty="0" err="1"/>
              <a:t>views:MvxWindowsPage.Resources</a:t>
            </a:r>
            <a:r>
              <a:rPr lang="en-US" sz="1200" dirty="0"/>
              <a:t>&gt;</a:t>
            </a:r>
            <a:br>
              <a:rPr lang="en-US" sz="1200" dirty="0"/>
            </a:br>
            <a:r>
              <a:rPr lang="en-US" sz="1200" dirty="0"/>
              <a:t>    &lt;</a:t>
            </a:r>
            <a:r>
              <a:rPr lang="en-US" sz="1200" dirty="0" err="1"/>
              <a:t>conv:NativeInvertedBoolValueConverter</a:t>
            </a:r>
            <a:r>
              <a:rPr lang="en-US" sz="1200" dirty="0"/>
              <a:t> </a:t>
            </a:r>
            <a:r>
              <a:rPr lang="en-US" sz="1200" dirty="0" err="1"/>
              <a:t>x:Name</a:t>
            </a:r>
            <a:r>
              <a:rPr lang="en-US" sz="1200" dirty="0"/>
              <a:t>="</a:t>
            </a:r>
            <a:r>
              <a:rPr lang="en-US" sz="1200" dirty="0" err="1"/>
              <a:t>InvertedBoolConverter</a:t>
            </a:r>
            <a:r>
              <a:rPr lang="en-US" sz="1200" dirty="0"/>
              <a:t>"/&gt;</a:t>
            </a:r>
            <a:br>
              <a:rPr lang="en-US" sz="1200" dirty="0"/>
            </a:br>
            <a:r>
              <a:rPr lang="en-US" sz="1200" dirty="0" smtClean="0"/>
              <a:t>&lt;/</a:t>
            </a:r>
            <a:r>
              <a:rPr lang="en-US" sz="1200" dirty="0" err="1"/>
              <a:t>views:MvxWindowsPage.Resources</a:t>
            </a:r>
            <a:r>
              <a:rPr lang="en-US" sz="1200" dirty="0"/>
              <a:t>&gt;</a:t>
            </a:r>
            <a:endParaRPr lang="en-US" sz="1200" dirty="0" smtClean="0"/>
          </a:p>
          <a:p>
            <a:endParaRPr lang="en-US" sz="1200" dirty="0"/>
          </a:p>
          <a:p>
            <a:r>
              <a:rPr lang="en-US" sz="1200" dirty="0" smtClean="0"/>
              <a:t>&lt;</a:t>
            </a:r>
            <a:r>
              <a:rPr lang="en-US" sz="1200" dirty="0"/>
              <a:t>Button </a:t>
            </a:r>
            <a:r>
              <a:rPr lang="en-US" sz="1200" dirty="0" err="1"/>
              <a:t>Grid.Row</a:t>
            </a:r>
            <a:r>
              <a:rPr lang="en-US" sz="1200" dirty="0"/>
              <a:t>="3" </a:t>
            </a:r>
            <a:r>
              <a:rPr lang="en-US" sz="1200" dirty="0" err="1"/>
              <a:t>x:Name</a:t>
            </a:r>
            <a:r>
              <a:rPr lang="en-US" sz="1200" dirty="0"/>
              <a:t>="</a:t>
            </a:r>
            <a:r>
              <a:rPr lang="en-US" sz="1200" dirty="0" err="1"/>
              <a:t>deleteButton</a:t>
            </a:r>
            <a:r>
              <a:rPr lang="en-US" sz="1200" dirty="0"/>
              <a:t>" Content="Delete" Command="{</a:t>
            </a:r>
            <a:r>
              <a:rPr lang="en-US" sz="1200" dirty="0" err="1"/>
              <a:t>x:Bind</a:t>
            </a:r>
            <a:r>
              <a:rPr lang="en-US" sz="1200" dirty="0"/>
              <a:t> </a:t>
            </a:r>
            <a:r>
              <a:rPr lang="en-US" sz="1200" dirty="0" err="1"/>
              <a:t>CustomerViewModel.DeleteCommand</a:t>
            </a:r>
            <a:r>
              <a:rPr lang="en-US" sz="1200" dirty="0"/>
              <a:t>}" </a:t>
            </a:r>
            <a:r>
              <a:rPr lang="en-US" sz="1200" dirty="0" err="1"/>
              <a:t>IsEnabled</a:t>
            </a:r>
            <a:r>
              <a:rPr lang="en-US" sz="1200" dirty="0"/>
              <a:t>="{</a:t>
            </a:r>
            <a:r>
              <a:rPr lang="en-US" sz="1200" dirty="0" err="1"/>
              <a:t>x:Bind</a:t>
            </a:r>
            <a:r>
              <a:rPr lang="en-US" sz="1200" dirty="0"/>
              <a:t> </a:t>
            </a:r>
            <a:r>
              <a:rPr lang="en-US" sz="1200" dirty="0" err="1"/>
              <a:t>CustomerViewModel.IsNew</a:t>
            </a:r>
            <a:r>
              <a:rPr lang="en-US" sz="1200" dirty="0"/>
              <a:t>, Converter={</a:t>
            </a:r>
            <a:r>
              <a:rPr lang="en-US" sz="1200" dirty="0" err="1"/>
              <a:t>StaticResource</a:t>
            </a:r>
            <a:r>
              <a:rPr lang="en-US" sz="1200" dirty="0"/>
              <a:t> </a:t>
            </a:r>
            <a:r>
              <a:rPr lang="en-US" sz="1200" dirty="0" err="1"/>
              <a:t>InvertedBoolConverter</a:t>
            </a:r>
            <a:r>
              <a:rPr lang="en-US" sz="1200" dirty="0"/>
              <a:t>}}" /&gt;</a:t>
            </a:r>
          </a:p>
        </p:txBody>
      </p:sp>
    </p:spTree>
    <p:extLst>
      <p:ext uri="{BB962C8B-B14F-4D97-AF65-F5344CB8AC3E}">
        <p14:creationId xmlns:p14="http://schemas.microsoft.com/office/powerpoint/2010/main" val="2004240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 animBg="1"/>
      <p:bldP spid="9" grpId="1" animBg="1"/>
      <p:bldP spid="10" grpId="0" animBg="1"/>
      <p:bldP spid="11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038350"/>
            <a:ext cx="8229600" cy="857250"/>
          </a:xfrm>
        </p:spPr>
        <p:txBody>
          <a:bodyPr/>
          <a:lstStyle/>
          <a:p>
            <a:r>
              <a:rPr lang="en-US" dirty="0" smtClean="0"/>
              <a:t>Demo: Binding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792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Advanced Setup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57200" y="1098551"/>
            <a:ext cx="8229600" cy="517920"/>
          </a:xfrm>
          <a:prstGeom prst="rect">
            <a:avLst/>
          </a:prstGeom>
          <a:solidFill>
            <a:srgbClr val="45D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Many other methods can be </a:t>
            </a:r>
            <a:r>
              <a:rPr lang="en-US" dirty="0" err="1" smtClean="0"/>
              <a:t>overriden</a:t>
            </a:r>
            <a:r>
              <a:rPr lang="en-US" dirty="0" smtClean="0"/>
              <a:t> to customize </a:t>
            </a:r>
            <a:r>
              <a:rPr lang="en-US" dirty="0" err="1" smtClean="0"/>
              <a:t>MvvmCross</a:t>
            </a:r>
            <a:r>
              <a:rPr lang="en-US" dirty="0" smtClean="0"/>
              <a:t> default behavior 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827583" y="1707654"/>
            <a:ext cx="7849173" cy="517920"/>
          </a:xfrm>
          <a:prstGeom prst="rect">
            <a:avLst/>
          </a:prstGeom>
          <a:solidFill>
            <a:srgbClr val="0CC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/>
              <a:t>CreateIocProvider</a:t>
            </a:r>
            <a:r>
              <a:rPr lang="en-US" dirty="0" smtClean="0"/>
              <a:t>: Use a different </a:t>
            </a:r>
            <a:r>
              <a:rPr lang="en-US" dirty="0" err="1" smtClean="0"/>
              <a:t>IoC</a:t>
            </a:r>
            <a:r>
              <a:rPr lang="en-US" dirty="0" smtClean="0"/>
              <a:t> provider than what comes with </a:t>
            </a:r>
            <a:r>
              <a:rPr lang="en-US" dirty="0" err="1" smtClean="0"/>
              <a:t>MvvmCross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827582" y="2316757"/>
            <a:ext cx="7859217" cy="517920"/>
          </a:xfrm>
          <a:prstGeom prst="rect">
            <a:avLst/>
          </a:prstGeom>
          <a:solidFill>
            <a:srgbClr val="00AC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/>
              <a:t>GetViewModelAssemblies</a:t>
            </a:r>
            <a:r>
              <a:rPr lang="en-US" dirty="0" smtClean="0"/>
              <a:t>: Customize where </a:t>
            </a:r>
            <a:r>
              <a:rPr lang="en-US" dirty="0" err="1" smtClean="0"/>
              <a:t>MvvmCross</a:t>
            </a:r>
            <a:r>
              <a:rPr lang="en-US" dirty="0" smtClean="0"/>
              <a:t> finds view models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827582" y="2954102"/>
            <a:ext cx="7849174" cy="517920"/>
          </a:xfrm>
          <a:prstGeom prst="rect">
            <a:avLst/>
          </a:prstGeom>
          <a:solidFill>
            <a:srgbClr val="0097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/>
              <a:t>CreatePresenter</a:t>
            </a:r>
            <a:r>
              <a:rPr lang="en-US" dirty="0" smtClean="0"/>
              <a:t> / </a:t>
            </a:r>
            <a:r>
              <a:rPr lang="en-US" dirty="0" err="1" smtClean="0"/>
              <a:t>CreateViewPresenter</a:t>
            </a:r>
            <a:r>
              <a:rPr lang="en-US" dirty="0" smtClean="0"/>
              <a:t>: Change how views are displayed  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827582" y="3572619"/>
            <a:ext cx="7849173" cy="517920"/>
          </a:xfrm>
          <a:prstGeom prst="rect">
            <a:avLst/>
          </a:prstGeom>
          <a:solidFill>
            <a:srgbClr val="0083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/>
              <a:t>CreateDebugTrace</a:t>
            </a:r>
            <a:r>
              <a:rPr lang="en-US" dirty="0"/>
              <a:t> </a:t>
            </a:r>
            <a:r>
              <a:rPr lang="en-US" dirty="0" smtClean="0"/>
              <a:t>: Use your own debug and trace handlers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828036" y="4193914"/>
            <a:ext cx="7858764" cy="517920"/>
          </a:xfrm>
          <a:prstGeom prst="rect">
            <a:avLst/>
          </a:prstGeom>
          <a:solidFill>
            <a:srgbClr val="0060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Many, many, more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6856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Useful links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57200" y="1098551"/>
            <a:ext cx="8229600" cy="517920"/>
          </a:xfrm>
          <a:prstGeom prst="rect">
            <a:avLst/>
          </a:prstGeom>
          <a:solidFill>
            <a:srgbClr val="45D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/>
              <a:t>Github</a:t>
            </a:r>
            <a:r>
              <a:rPr lang="en-US" dirty="0"/>
              <a:t> site: 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MvvmCross</a:t>
            </a:r>
            <a:r>
              <a:rPr lang="en-US" dirty="0"/>
              <a:t>/</a:t>
            </a:r>
            <a:r>
              <a:rPr lang="en-US" dirty="0" err="1"/>
              <a:t>MvvmCross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47157" y="1707654"/>
            <a:ext cx="8229600" cy="517920"/>
          </a:xfrm>
          <a:prstGeom prst="rect">
            <a:avLst/>
          </a:prstGeom>
          <a:solidFill>
            <a:srgbClr val="0CC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/>
              <a:t>MvvmCross</a:t>
            </a:r>
            <a:r>
              <a:rPr lang="en-US" dirty="0"/>
              <a:t> Documentation: https://</a:t>
            </a:r>
            <a:r>
              <a:rPr lang="en-US" dirty="0" err="1"/>
              <a:t>mvvmcross.com</a:t>
            </a:r>
            <a:r>
              <a:rPr lang="en-US" dirty="0"/>
              <a:t>/</a:t>
            </a:r>
          </a:p>
        </p:txBody>
      </p:sp>
      <p:sp>
        <p:nvSpPr>
          <p:cNvPr id="7" name="Rectangle 6"/>
          <p:cNvSpPr/>
          <p:nvPr/>
        </p:nvSpPr>
        <p:spPr>
          <a:xfrm>
            <a:off x="457200" y="2316757"/>
            <a:ext cx="8229600" cy="517920"/>
          </a:xfrm>
          <a:prstGeom prst="rect">
            <a:avLst/>
          </a:prstGeom>
          <a:solidFill>
            <a:srgbClr val="00AC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Tutorial </a:t>
            </a:r>
            <a:r>
              <a:rPr lang="en-US" dirty="0" smtClean="0"/>
              <a:t>Applications: </a:t>
            </a:r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MvvmCross</a:t>
            </a:r>
            <a:r>
              <a:rPr lang="en-US" dirty="0"/>
              <a:t>/</a:t>
            </a:r>
            <a:r>
              <a:rPr lang="en-US" dirty="0" err="1"/>
              <a:t>MvvmCross</a:t>
            </a:r>
            <a:r>
              <a:rPr lang="en-US" dirty="0"/>
              <a:t>-Samples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67244" y="2925860"/>
            <a:ext cx="8219556" cy="517920"/>
          </a:xfrm>
          <a:prstGeom prst="rect">
            <a:avLst/>
          </a:prstGeom>
          <a:solidFill>
            <a:srgbClr val="0097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mtClean="0"/>
              <a:t>Slack Channel: https</a:t>
            </a:r>
            <a:r>
              <a:rPr lang="en-US" dirty="0"/>
              <a:t>://</a:t>
            </a:r>
            <a:r>
              <a:rPr lang="en-US" dirty="0" err="1"/>
              <a:t>xamarinchat.slack.com</a:t>
            </a:r>
            <a:r>
              <a:rPr lang="en-US" dirty="0"/>
              <a:t>/messages/</a:t>
            </a:r>
            <a:r>
              <a:rPr lang="en-US" dirty="0" err="1"/>
              <a:t>mvvmcross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67244" y="3534963"/>
            <a:ext cx="8209511" cy="517920"/>
          </a:xfrm>
          <a:prstGeom prst="rect">
            <a:avLst/>
          </a:prstGeom>
          <a:solidFill>
            <a:srgbClr val="0083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This Presentation : </a:t>
            </a:r>
            <a:r>
              <a:rPr lang="en-US" dirty="0"/>
              <a:t>https://</a:t>
            </a:r>
            <a:r>
              <a:rPr lang="en-US" dirty="0" err="1" smtClean="0"/>
              <a:t>github.com</a:t>
            </a:r>
            <a:r>
              <a:rPr lang="en-US" dirty="0" smtClean="0"/>
              <a:t>/Bowman74/</a:t>
            </a:r>
            <a:r>
              <a:rPr lang="en-US" dirty="0" err="1" smtClean="0"/>
              <a:t>VSLiveMvvmCross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7205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C0504D"/>
                </a:solidFill>
              </a:rPr>
              <a:t>Thanks!!!</a:t>
            </a:r>
            <a:endParaRPr lang="en-US" b="1" dirty="0">
              <a:solidFill>
                <a:srgbClr val="C0504D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55676" y="1962150"/>
            <a:ext cx="5432648" cy="1828800"/>
          </a:xfrm>
        </p:spPr>
        <p:txBody>
          <a:bodyPr>
            <a:noAutofit/>
          </a:bodyPr>
          <a:lstStyle/>
          <a:p>
            <a:r>
              <a:rPr lang="en-US" sz="1800" dirty="0">
                <a:solidFill>
                  <a:srgbClr val="8A144F"/>
                </a:solidFill>
              </a:rPr>
              <a:t>Kevin Ford </a:t>
            </a:r>
          </a:p>
          <a:p>
            <a:r>
              <a:rPr lang="en-US" sz="1800" dirty="0">
                <a:solidFill>
                  <a:srgbClr val="8A144F"/>
                </a:solidFill>
              </a:rPr>
              <a:t>Twitter: @Bowman74</a:t>
            </a:r>
          </a:p>
          <a:p>
            <a:r>
              <a:rPr lang="en-US" sz="1800" kern="0" dirty="0">
                <a:hlinkClick r:id="rId2"/>
              </a:rPr>
              <a:t>kevinf@magenic.com</a:t>
            </a:r>
            <a:endParaRPr lang="en-US" sz="1800" kern="0" dirty="0"/>
          </a:p>
          <a:p>
            <a:r>
              <a:rPr lang="en-US" sz="1800" kern="0" dirty="0">
                <a:hlinkClick r:id="rId3"/>
              </a:rPr>
              <a:t>http://</a:t>
            </a:r>
            <a:r>
              <a:rPr lang="en-US" sz="1800" kern="0" dirty="0" smtClean="0">
                <a:hlinkClick r:id="rId3"/>
              </a:rPr>
              <a:t>windingroadway.blogspot.com</a:t>
            </a:r>
          </a:p>
        </p:txBody>
      </p:sp>
    </p:spTree>
    <p:extLst>
      <p:ext uri="{BB962C8B-B14F-4D97-AF65-F5344CB8AC3E}">
        <p14:creationId xmlns:p14="http://schemas.microsoft.com/office/powerpoint/2010/main" val="1023495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2"/>
          <p:cNvSpPr>
            <a:spLocks noGrp="1"/>
          </p:cNvSpPr>
          <p:nvPr>
            <p:ph type="title"/>
          </p:nvPr>
        </p:nvSpPr>
        <p:spPr>
          <a:xfrm>
            <a:off x="289875" y="190892"/>
            <a:ext cx="8568965" cy="65266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The </a:t>
            </a:r>
            <a:r>
              <a:rPr lang="en-US" dirty="0" err="1" smtClean="0"/>
              <a:t>Mvvm</a:t>
            </a:r>
            <a:r>
              <a:rPr lang="en-US" dirty="0" smtClean="0"/>
              <a:t> Pattern</a:t>
            </a:r>
            <a:endParaRPr lang="en-US" dirty="0"/>
          </a:p>
        </p:txBody>
      </p:sp>
      <p:sp>
        <p:nvSpPr>
          <p:cNvPr id="16" name="Rounded Rectangle 15"/>
          <p:cNvSpPr/>
          <p:nvPr/>
        </p:nvSpPr>
        <p:spPr>
          <a:xfrm>
            <a:off x="459700" y="1882680"/>
            <a:ext cx="2649682" cy="4559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 dirty="0"/>
              <a:t>View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459700" y="2786689"/>
            <a:ext cx="2649682" cy="4559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 dirty="0" err="1"/>
              <a:t>ViewModel</a:t>
            </a:r>
            <a:endParaRPr lang="en-US" sz="1013" dirty="0"/>
          </a:p>
        </p:txBody>
      </p:sp>
      <p:sp>
        <p:nvSpPr>
          <p:cNvPr id="18" name="Rounded Rectangle 17"/>
          <p:cNvSpPr/>
          <p:nvPr/>
        </p:nvSpPr>
        <p:spPr>
          <a:xfrm>
            <a:off x="459700" y="3690699"/>
            <a:ext cx="2649682" cy="4559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 dirty="0"/>
              <a:t>Model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2057303" y="2338580"/>
            <a:ext cx="0" cy="448109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2057303" y="3242590"/>
            <a:ext cx="0" cy="448109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1554643" y="2338580"/>
            <a:ext cx="1" cy="448109"/>
          </a:xfrm>
          <a:prstGeom prst="straightConnector1">
            <a:avLst/>
          </a:prstGeom>
          <a:ln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1554642" y="3234797"/>
            <a:ext cx="1" cy="448109"/>
          </a:xfrm>
          <a:prstGeom prst="straightConnector1">
            <a:avLst/>
          </a:prstGeom>
          <a:ln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4067944" y="1851670"/>
            <a:ext cx="4581296" cy="517920"/>
          </a:xfrm>
          <a:prstGeom prst="rect">
            <a:avLst/>
          </a:prstGeom>
          <a:solidFill>
            <a:srgbClr val="0CC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Tie into </a:t>
            </a:r>
            <a:r>
              <a:rPr lang="en-US" dirty="0" smtClean="0"/>
              <a:t>native </a:t>
            </a:r>
            <a:r>
              <a:rPr lang="en-US" dirty="0" err="1"/>
              <a:t>Uis</a:t>
            </a:r>
            <a:r>
              <a:rPr lang="en-US" dirty="0"/>
              <a:t> and </a:t>
            </a:r>
            <a:r>
              <a:rPr lang="en-US" dirty="0" err="1"/>
              <a:t>Xamarin.Forms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4067944" y="2755679"/>
            <a:ext cx="4581296" cy="517920"/>
          </a:xfrm>
          <a:prstGeom prst="rect">
            <a:avLst/>
          </a:prstGeom>
          <a:solidFill>
            <a:srgbClr val="00AC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/>
              <a:t>MVVMCross</a:t>
            </a:r>
            <a:r>
              <a:rPr lang="en-US" dirty="0"/>
              <a:t> – </a:t>
            </a:r>
            <a:r>
              <a:rPr lang="en-US" dirty="0" err="1"/>
              <a:t>ViewModels</a:t>
            </a:r>
            <a:r>
              <a:rPr lang="en-US" dirty="0"/>
              <a:t> and navigation</a:t>
            </a:r>
          </a:p>
        </p:txBody>
      </p:sp>
      <p:sp>
        <p:nvSpPr>
          <p:cNvPr id="25" name="Rectangle 24"/>
          <p:cNvSpPr/>
          <p:nvPr/>
        </p:nvSpPr>
        <p:spPr>
          <a:xfrm>
            <a:off x="4052842" y="3659689"/>
            <a:ext cx="4581296" cy="517920"/>
          </a:xfrm>
          <a:prstGeom prst="rect">
            <a:avLst/>
          </a:prstGeom>
          <a:solidFill>
            <a:srgbClr val="0097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Nothing – Can use CSLA or </a:t>
            </a:r>
            <a:r>
              <a:rPr lang="en-US" dirty="0" err="1"/>
              <a:t>FluentValidation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2134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42900" y="298501"/>
            <a:ext cx="8261548" cy="642938"/>
          </a:xfrm>
        </p:spPr>
        <p:txBody>
          <a:bodyPr>
            <a:normAutofit fontScale="90000"/>
          </a:bodyPr>
          <a:lstStyle/>
          <a:p>
            <a:r>
              <a:rPr lang="en-US" dirty="0"/>
              <a:t>Framework Capability</a:t>
            </a:r>
            <a:r>
              <a:rPr lang="en-US" dirty="0" smtClean="0"/>
              <a:t> Overlap</a:t>
            </a:r>
            <a:endParaRPr lang="en-US" dirty="0"/>
          </a:p>
        </p:txBody>
      </p:sp>
      <p:graphicFrame>
        <p:nvGraphicFramePr>
          <p:cNvPr id="5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1403648" y="1347614"/>
          <a:ext cx="6172201" cy="27483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00325"/>
                <a:gridCol w="1371600"/>
                <a:gridCol w="1214438"/>
                <a:gridCol w="985838"/>
              </a:tblGrid>
              <a:tr h="264148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r>
                        <a:rPr lang="en-US" sz="1100" dirty="0" err="1" smtClean="0"/>
                        <a:t>Xamarin</a:t>
                      </a:r>
                      <a:r>
                        <a:rPr lang="en-US" sz="1100" baseline="0" dirty="0" smtClean="0"/>
                        <a:t> </a:t>
                      </a:r>
                      <a:r>
                        <a:rPr lang="en-US" sz="1100" dirty="0" smtClean="0"/>
                        <a:t>Forms</a:t>
                      </a:r>
                      <a:endParaRPr lang="en-US" sz="11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r>
                        <a:rPr lang="en-US" sz="1100" dirty="0" err="1" smtClean="0"/>
                        <a:t>MVVMCross</a:t>
                      </a:r>
                      <a:endParaRPr lang="en-US" sz="11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CSLA</a:t>
                      </a:r>
                      <a:endParaRPr lang="en-US" sz="1100" dirty="0"/>
                    </a:p>
                  </a:txBody>
                  <a:tcPr marL="51435" marR="51435" marT="25718" marB="25718"/>
                </a:tc>
              </a:tr>
              <a:tr h="264148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Full</a:t>
                      </a:r>
                      <a:r>
                        <a:rPr lang="en-US" sz="1100" baseline="0" dirty="0" smtClean="0"/>
                        <a:t> UI coding</a:t>
                      </a:r>
                      <a:endParaRPr lang="en-US" sz="11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51435" marR="51435" marT="25718" marB="25718"/>
                </a:tc>
              </a:tr>
              <a:tr h="264148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UI</a:t>
                      </a:r>
                      <a:r>
                        <a:rPr lang="en-US" sz="1100" baseline="0" dirty="0" smtClean="0"/>
                        <a:t> Binding</a:t>
                      </a:r>
                      <a:endParaRPr lang="en-US" sz="11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51435" marR="51435" marT="25718" marB="25718"/>
                </a:tc>
              </a:tr>
              <a:tr h="264148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Validation Binding</a:t>
                      </a:r>
                      <a:endParaRPr lang="en-US" sz="11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51435" marR="51435" marT="25718" marB="25718"/>
                </a:tc>
              </a:tr>
              <a:tr h="264148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MVVM Structure</a:t>
                      </a:r>
                      <a:endParaRPr lang="en-US" sz="11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51435" marR="51435" marT="25718" marB="25718"/>
                </a:tc>
              </a:tr>
              <a:tr h="264148">
                <a:tc>
                  <a:txBody>
                    <a:bodyPr/>
                    <a:lstStyle/>
                    <a:p>
                      <a:r>
                        <a:rPr lang="en-US" sz="1100" dirty="0" err="1" smtClean="0"/>
                        <a:t>IoC</a:t>
                      </a:r>
                      <a:r>
                        <a:rPr lang="en-US" sz="1100" dirty="0" smtClean="0"/>
                        <a:t> Container / DI</a:t>
                      </a:r>
                      <a:endParaRPr lang="en-US" sz="11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51435" marR="51435" marT="25718" marB="25718"/>
                </a:tc>
              </a:tr>
              <a:tr h="290871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UI /Component Abstractions (Navigation)</a:t>
                      </a:r>
                      <a:endParaRPr lang="en-US" sz="11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51435" marR="51435" marT="25718" marB="25718"/>
                </a:tc>
              </a:tr>
              <a:tr h="290871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Global Messaging</a:t>
                      </a:r>
                      <a:endParaRPr lang="en-US" sz="11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51435" marR="51435" marT="25718" marB="25718"/>
                </a:tc>
              </a:tr>
              <a:tr h="290871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Business/Validation/Authorization</a:t>
                      </a:r>
                      <a:r>
                        <a:rPr lang="en-US" sz="1100" baseline="0" dirty="0" smtClean="0"/>
                        <a:t> Logic</a:t>
                      </a:r>
                      <a:endParaRPr lang="en-US" sz="11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51435" marR="51435" marT="25718" marB="25718"/>
                </a:tc>
              </a:tr>
              <a:tr h="290871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Server/Client Logic</a:t>
                      </a:r>
                      <a:r>
                        <a:rPr lang="en-US" sz="1100" baseline="0" dirty="0" smtClean="0"/>
                        <a:t> Sharing</a:t>
                      </a:r>
                      <a:endParaRPr lang="en-US" sz="11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51435" marR="51435" marT="25718" marB="25718"/>
                </a:tc>
              </a:tr>
            </a:tbl>
          </a:graphicData>
        </a:graphic>
      </p:graphicFrame>
      <p:sp>
        <p:nvSpPr>
          <p:cNvPr id="6" name="Oval 5"/>
          <p:cNvSpPr/>
          <p:nvPr/>
        </p:nvSpPr>
        <p:spPr>
          <a:xfrm>
            <a:off x="4489748" y="1627944"/>
            <a:ext cx="207717" cy="197133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7" name="Oval 6"/>
          <p:cNvSpPr/>
          <p:nvPr/>
        </p:nvSpPr>
        <p:spPr>
          <a:xfrm>
            <a:off x="4489747" y="1890749"/>
            <a:ext cx="207718" cy="205851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8" name="Oval 7"/>
          <p:cNvSpPr/>
          <p:nvPr/>
        </p:nvSpPr>
        <p:spPr>
          <a:xfrm>
            <a:off x="4489747" y="2439133"/>
            <a:ext cx="207719" cy="205851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9" name="Oval 8"/>
          <p:cNvSpPr/>
          <p:nvPr/>
        </p:nvSpPr>
        <p:spPr>
          <a:xfrm>
            <a:off x="4491393" y="2691126"/>
            <a:ext cx="206072" cy="209113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0" name="Oval 9"/>
          <p:cNvSpPr/>
          <p:nvPr/>
        </p:nvSpPr>
        <p:spPr>
          <a:xfrm>
            <a:off x="5827092" y="1890749"/>
            <a:ext cx="207717" cy="205851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1" name="Oval 10"/>
          <p:cNvSpPr/>
          <p:nvPr/>
        </p:nvSpPr>
        <p:spPr>
          <a:xfrm>
            <a:off x="5830619" y="2443987"/>
            <a:ext cx="207717" cy="205851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dirty="0"/>
          </a:p>
        </p:txBody>
      </p:sp>
      <p:sp>
        <p:nvSpPr>
          <p:cNvPr id="12" name="Oval 11"/>
          <p:cNvSpPr/>
          <p:nvPr/>
        </p:nvSpPr>
        <p:spPr>
          <a:xfrm>
            <a:off x="5830619" y="2691126"/>
            <a:ext cx="207717" cy="209113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3" name="Oval 12"/>
          <p:cNvSpPr/>
          <p:nvPr/>
        </p:nvSpPr>
        <p:spPr>
          <a:xfrm>
            <a:off x="5830618" y="2979071"/>
            <a:ext cx="207718" cy="210313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4" name="Oval 13"/>
          <p:cNvSpPr/>
          <p:nvPr/>
        </p:nvSpPr>
        <p:spPr>
          <a:xfrm>
            <a:off x="6906790" y="1890749"/>
            <a:ext cx="207719" cy="205851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5" name="Oval 14"/>
          <p:cNvSpPr/>
          <p:nvPr/>
        </p:nvSpPr>
        <p:spPr>
          <a:xfrm>
            <a:off x="6906790" y="3553358"/>
            <a:ext cx="207719" cy="210313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6" name="Oval 15"/>
          <p:cNvSpPr/>
          <p:nvPr/>
        </p:nvSpPr>
        <p:spPr>
          <a:xfrm>
            <a:off x="4489747" y="2983532"/>
            <a:ext cx="207719" cy="205851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7" name="Oval 16"/>
          <p:cNvSpPr/>
          <p:nvPr/>
        </p:nvSpPr>
        <p:spPr>
          <a:xfrm>
            <a:off x="6906790" y="3847680"/>
            <a:ext cx="207719" cy="210313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8" name="Oval 17"/>
          <p:cNvSpPr/>
          <p:nvPr/>
        </p:nvSpPr>
        <p:spPr>
          <a:xfrm>
            <a:off x="5827092" y="3274835"/>
            <a:ext cx="207718" cy="210313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9" name="Oval 18"/>
          <p:cNvSpPr/>
          <p:nvPr/>
        </p:nvSpPr>
        <p:spPr>
          <a:xfrm>
            <a:off x="4489747" y="3274835"/>
            <a:ext cx="207718" cy="210313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20" name="Oval 19"/>
          <p:cNvSpPr/>
          <p:nvPr/>
        </p:nvSpPr>
        <p:spPr>
          <a:xfrm>
            <a:off x="6904815" y="2165221"/>
            <a:ext cx="207717" cy="205851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dirty="0"/>
          </a:p>
        </p:txBody>
      </p:sp>
    </p:spTree>
    <p:extLst>
      <p:ext uri="{BB962C8B-B14F-4D97-AF65-F5344CB8AC3E}">
        <p14:creationId xmlns:p14="http://schemas.microsoft.com/office/powerpoint/2010/main" val="17651886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Title 2"/>
          <p:cNvSpPr>
            <a:spLocks noGrp="1"/>
          </p:cNvSpPr>
          <p:nvPr>
            <p:ph type="title"/>
          </p:nvPr>
        </p:nvSpPr>
        <p:spPr>
          <a:xfrm>
            <a:off x="289875" y="190893"/>
            <a:ext cx="8568965" cy="405464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Typical Project Structure</a:t>
            </a:r>
            <a:endParaRPr lang="en-US" dirty="0"/>
          </a:p>
        </p:txBody>
      </p:sp>
      <p:grpSp>
        <p:nvGrpSpPr>
          <p:cNvPr id="113" name="Group 112"/>
          <p:cNvGrpSpPr/>
          <p:nvPr/>
        </p:nvGrpSpPr>
        <p:grpSpPr>
          <a:xfrm>
            <a:off x="7020272" y="846196"/>
            <a:ext cx="1720851" cy="1316138"/>
            <a:chOff x="9086018" y="1298530"/>
            <a:chExt cx="2294468" cy="1754850"/>
          </a:xfrm>
        </p:grpSpPr>
        <p:sp>
          <p:nvSpPr>
            <p:cNvPr id="114" name="Rectangle 113"/>
            <p:cNvSpPr/>
            <p:nvPr/>
          </p:nvSpPr>
          <p:spPr>
            <a:xfrm>
              <a:off x="9086019" y="1298530"/>
              <a:ext cx="2294467" cy="355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Android Project</a:t>
              </a:r>
              <a:endParaRPr lang="en-US" b="1" dirty="0"/>
            </a:p>
          </p:txBody>
        </p:sp>
        <p:sp>
          <p:nvSpPr>
            <p:cNvPr id="115" name="Rectangle 114"/>
            <p:cNvSpPr/>
            <p:nvPr/>
          </p:nvSpPr>
          <p:spPr>
            <a:xfrm>
              <a:off x="9086018" y="1995276"/>
              <a:ext cx="2294466" cy="355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Activities / Fragments</a:t>
              </a:r>
            </a:p>
          </p:txBody>
        </p:sp>
        <p:sp>
          <p:nvSpPr>
            <p:cNvPr id="116" name="Rectangle 115"/>
            <p:cNvSpPr/>
            <p:nvPr/>
          </p:nvSpPr>
          <p:spPr>
            <a:xfrm>
              <a:off x="9086018" y="2346041"/>
              <a:ext cx="2294466" cy="355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Platform Value Converters</a:t>
              </a:r>
            </a:p>
          </p:txBody>
        </p:sp>
        <p:sp>
          <p:nvSpPr>
            <p:cNvPr id="117" name="Rectangle 116"/>
            <p:cNvSpPr/>
            <p:nvPr/>
          </p:nvSpPr>
          <p:spPr>
            <a:xfrm>
              <a:off x="9086018" y="1647950"/>
              <a:ext cx="2294466" cy="355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Android XML</a:t>
              </a:r>
            </a:p>
          </p:txBody>
        </p:sp>
        <p:sp>
          <p:nvSpPr>
            <p:cNvPr id="118" name="Rectangle 117"/>
            <p:cNvSpPr/>
            <p:nvPr/>
          </p:nvSpPr>
          <p:spPr>
            <a:xfrm>
              <a:off x="9086018" y="2697780"/>
              <a:ext cx="2294466" cy="355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Platform Services</a:t>
              </a:r>
            </a:p>
          </p:txBody>
        </p:sp>
      </p:grpSp>
      <p:grpSp>
        <p:nvGrpSpPr>
          <p:cNvPr id="127" name="Group 126"/>
          <p:cNvGrpSpPr/>
          <p:nvPr/>
        </p:nvGrpSpPr>
        <p:grpSpPr>
          <a:xfrm>
            <a:off x="3252931" y="2848897"/>
            <a:ext cx="1720850" cy="1068466"/>
            <a:chOff x="4447142" y="3396250"/>
            <a:chExt cx="2294466" cy="1424621"/>
          </a:xfrm>
        </p:grpSpPr>
        <p:sp>
          <p:nvSpPr>
            <p:cNvPr id="128" name="Rectangle 127"/>
            <p:cNvSpPr/>
            <p:nvPr/>
          </p:nvSpPr>
          <p:spPr>
            <a:xfrm>
              <a:off x="4447142" y="4465271"/>
              <a:ext cx="2294466" cy="355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Validation logic</a:t>
              </a:r>
            </a:p>
          </p:txBody>
        </p:sp>
        <p:sp>
          <p:nvSpPr>
            <p:cNvPr id="129" name="Rectangle 128"/>
            <p:cNvSpPr/>
            <p:nvPr/>
          </p:nvSpPr>
          <p:spPr>
            <a:xfrm>
              <a:off x="4447142" y="3396250"/>
              <a:ext cx="2294466" cy="355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Models</a:t>
              </a:r>
            </a:p>
          </p:txBody>
        </p:sp>
        <p:sp>
          <p:nvSpPr>
            <p:cNvPr id="130" name="Rectangle 129"/>
            <p:cNvSpPr/>
            <p:nvPr/>
          </p:nvSpPr>
          <p:spPr>
            <a:xfrm>
              <a:off x="4447142" y="3751851"/>
              <a:ext cx="2294466" cy="355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Common Interfaces</a:t>
              </a:r>
            </a:p>
          </p:txBody>
        </p:sp>
        <p:sp>
          <p:nvSpPr>
            <p:cNvPr id="131" name="Rectangle 130"/>
            <p:cNvSpPr/>
            <p:nvPr/>
          </p:nvSpPr>
          <p:spPr>
            <a:xfrm>
              <a:off x="4447142" y="4107450"/>
              <a:ext cx="2294466" cy="355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Authorization logic</a:t>
              </a:r>
            </a:p>
          </p:txBody>
        </p:sp>
      </p:grpSp>
      <p:grpSp>
        <p:nvGrpSpPr>
          <p:cNvPr id="132" name="Group 131"/>
          <p:cNvGrpSpPr/>
          <p:nvPr/>
        </p:nvGrpSpPr>
        <p:grpSpPr>
          <a:xfrm>
            <a:off x="3252931" y="1782097"/>
            <a:ext cx="1720851" cy="1066800"/>
            <a:chOff x="4447141" y="1973850"/>
            <a:chExt cx="2294468" cy="1422400"/>
          </a:xfrm>
        </p:grpSpPr>
        <p:sp>
          <p:nvSpPr>
            <p:cNvPr id="133" name="Rectangle 132"/>
            <p:cNvSpPr/>
            <p:nvPr/>
          </p:nvSpPr>
          <p:spPr>
            <a:xfrm>
              <a:off x="4447142" y="1973850"/>
              <a:ext cx="2294467" cy="355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Core PCL</a:t>
              </a:r>
              <a:endParaRPr lang="en-US" b="1" dirty="0"/>
            </a:p>
          </p:txBody>
        </p:sp>
        <p:sp>
          <p:nvSpPr>
            <p:cNvPr id="134" name="Rectangle 133"/>
            <p:cNvSpPr/>
            <p:nvPr/>
          </p:nvSpPr>
          <p:spPr>
            <a:xfrm>
              <a:off x="4447143" y="2329450"/>
              <a:ext cx="2294466" cy="355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View Models</a:t>
              </a:r>
            </a:p>
          </p:txBody>
        </p:sp>
        <p:sp>
          <p:nvSpPr>
            <p:cNvPr id="135" name="Rectangle 134"/>
            <p:cNvSpPr/>
            <p:nvPr/>
          </p:nvSpPr>
          <p:spPr>
            <a:xfrm>
              <a:off x="4447142" y="2685050"/>
              <a:ext cx="2294466" cy="355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Data Access Services</a:t>
              </a:r>
            </a:p>
          </p:txBody>
        </p:sp>
        <p:sp>
          <p:nvSpPr>
            <p:cNvPr id="136" name="Rectangle 135"/>
            <p:cNvSpPr/>
            <p:nvPr/>
          </p:nvSpPr>
          <p:spPr>
            <a:xfrm>
              <a:off x="4447141" y="3040650"/>
              <a:ext cx="2294466" cy="355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Shared Value Converters</a:t>
              </a:r>
            </a:p>
          </p:txBody>
        </p:sp>
      </p:grpSp>
      <p:grpSp>
        <p:nvGrpSpPr>
          <p:cNvPr id="137" name="Group 136"/>
          <p:cNvGrpSpPr/>
          <p:nvPr/>
        </p:nvGrpSpPr>
        <p:grpSpPr>
          <a:xfrm>
            <a:off x="543221" y="1798528"/>
            <a:ext cx="1720851" cy="1327433"/>
            <a:chOff x="837768" y="1973850"/>
            <a:chExt cx="2294468" cy="1769911"/>
          </a:xfrm>
        </p:grpSpPr>
        <p:sp>
          <p:nvSpPr>
            <p:cNvPr id="138" name="Rectangle 137"/>
            <p:cNvSpPr/>
            <p:nvPr/>
          </p:nvSpPr>
          <p:spPr>
            <a:xfrm>
              <a:off x="837769" y="1973850"/>
              <a:ext cx="2294467" cy="355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Common PCL</a:t>
              </a:r>
              <a:endParaRPr lang="en-US" b="1" dirty="0"/>
            </a:p>
          </p:txBody>
        </p:sp>
        <p:sp>
          <p:nvSpPr>
            <p:cNvPr id="139" name="Rectangle 138"/>
            <p:cNvSpPr/>
            <p:nvPr/>
          </p:nvSpPr>
          <p:spPr>
            <a:xfrm>
              <a:off x="837768" y="3388161"/>
              <a:ext cx="2294466" cy="355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Validation logic</a:t>
              </a:r>
            </a:p>
          </p:txBody>
        </p:sp>
        <p:sp>
          <p:nvSpPr>
            <p:cNvPr id="140" name="Rectangle 139"/>
            <p:cNvSpPr/>
            <p:nvPr/>
          </p:nvSpPr>
          <p:spPr>
            <a:xfrm>
              <a:off x="837768" y="2319140"/>
              <a:ext cx="2294466" cy="355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Models</a:t>
              </a:r>
            </a:p>
          </p:txBody>
        </p:sp>
        <p:sp>
          <p:nvSpPr>
            <p:cNvPr id="141" name="Rectangle 140"/>
            <p:cNvSpPr/>
            <p:nvPr/>
          </p:nvSpPr>
          <p:spPr>
            <a:xfrm>
              <a:off x="837768" y="2674741"/>
              <a:ext cx="2294466" cy="355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Common Interfaces</a:t>
              </a:r>
            </a:p>
          </p:txBody>
        </p:sp>
        <p:sp>
          <p:nvSpPr>
            <p:cNvPr id="142" name="Rectangle 141"/>
            <p:cNvSpPr/>
            <p:nvPr/>
          </p:nvSpPr>
          <p:spPr>
            <a:xfrm>
              <a:off x="837768" y="3030340"/>
              <a:ext cx="2294466" cy="355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Authorization logic</a:t>
              </a:r>
            </a:p>
          </p:txBody>
        </p:sp>
      </p:grpSp>
      <p:cxnSp>
        <p:nvCxnSpPr>
          <p:cNvPr id="143" name="Straight Arrow Connector 142"/>
          <p:cNvCxnSpPr/>
          <p:nvPr/>
        </p:nvCxnSpPr>
        <p:spPr>
          <a:xfrm flipH="1">
            <a:off x="2241020" y="1936897"/>
            <a:ext cx="988861" cy="86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Rectangle 146"/>
          <p:cNvSpPr/>
          <p:nvPr/>
        </p:nvSpPr>
        <p:spPr>
          <a:xfrm>
            <a:off x="395534" y="1332341"/>
            <a:ext cx="2016224" cy="343849"/>
          </a:xfrm>
          <a:prstGeom prst="rect">
            <a:avLst/>
          </a:prstGeom>
          <a:solidFill>
            <a:srgbClr val="00AC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Shared with server</a:t>
            </a:r>
            <a:endParaRPr lang="en-US" dirty="0"/>
          </a:p>
        </p:txBody>
      </p:sp>
      <p:grpSp>
        <p:nvGrpSpPr>
          <p:cNvPr id="38" name="Group 37"/>
          <p:cNvGrpSpPr/>
          <p:nvPr/>
        </p:nvGrpSpPr>
        <p:grpSpPr>
          <a:xfrm>
            <a:off x="7020272" y="3158564"/>
            <a:ext cx="1720850" cy="1313405"/>
            <a:chOff x="9086018" y="3603064"/>
            <a:chExt cx="2294467" cy="1751207"/>
          </a:xfrm>
        </p:grpSpPr>
        <p:sp>
          <p:nvSpPr>
            <p:cNvPr id="39" name="Rectangle 38"/>
            <p:cNvSpPr/>
            <p:nvPr/>
          </p:nvSpPr>
          <p:spPr>
            <a:xfrm>
              <a:off x="9086018" y="3603064"/>
              <a:ext cx="2294467" cy="355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iOS Project</a:t>
              </a:r>
              <a:endParaRPr lang="en-US" b="1" dirty="0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9086019" y="3946325"/>
              <a:ext cx="2294466" cy="355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 err="1"/>
                <a:t>Xibs</a:t>
              </a:r>
              <a:r>
                <a:rPr lang="en-US" sz="1050" dirty="0"/>
                <a:t> / Storyboards / Views</a:t>
              </a: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9086019" y="4301925"/>
              <a:ext cx="2294466" cy="355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View Controllers</a:t>
              </a: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9086018" y="4643071"/>
              <a:ext cx="2294466" cy="355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Platform Value Converters</a:t>
              </a: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9086018" y="4998671"/>
              <a:ext cx="2294466" cy="355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Platform Services</a:t>
              </a:r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5136600" y="2008230"/>
            <a:ext cx="1720850" cy="1313405"/>
            <a:chOff x="9086018" y="3603064"/>
            <a:chExt cx="2294467" cy="1751207"/>
          </a:xfrm>
        </p:grpSpPr>
        <p:sp>
          <p:nvSpPr>
            <p:cNvPr id="45" name="Rectangle 44"/>
            <p:cNvSpPr/>
            <p:nvPr/>
          </p:nvSpPr>
          <p:spPr>
            <a:xfrm>
              <a:off x="9086018" y="3603064"/>
              <a:ext cx="2294467" cy="355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UWP Project</a:t>
              </a:r>
              <a:endParaRPr lang="en-US" b="1" dirty="0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9086019" y="3946325"/>
              <a:ext cx="2294466" cy="355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 smtClean="0"/>
                <a:t>XAML</a:t>
              </a:r>
              <a:endParaRPr lang="en-US" sz="1050" dirty="0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9086019" y="4301925"/>
              <a:ext cx="2294466" cy="355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 smtClean="0"/>
                <a:t>XAML Code Behind</a:t>
              </a:r>
              <a:endParaRPr lang="en-US" sz="1050" dirty="0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9086018" y="4643071"/>
              <a:ext cx="2294466" cy="355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Platform Value Converters</a:t>
              </a: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9086018" y="4998671"/>
              <a:ext cx="2294466" cy="355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Platform Services</a:t>
              </a:r>
            </a:p>
          </p:txBody>
        </p:sp>
      </p:grpSp>
      <p:cxnSp>
        <p:nvCxnSpPr>
          <p:cNvPr id="5" name="Elbow Connector 4"/>
          <p:cNvCxnSpPr>
            <a:stCxn id="117" idx="1"/>
            <a:endCxn id="133" idx="0"/>
          </p:cNvCxnSpPr>
          <p:nvPr/>
        </p:nvCxnSpPr>
        <p:spPr>
          <a:xfrm rot="10800000" flipV="1">
            <a:off x="4113358" y="1241611"/>
            <a:ext cx="2906915" cy="54048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Elbow Connector 6"/>
          <p:cNvCxnSpPr>
            <a:stCxn id="43" idx="1"/>
            <a:endCxn id="128" idx="2"/>
          </p:cNvCxnSpPr>
          <p:nvPr/>
        </p:nvCxnSpPr>
        <p:spPr>
          <a:xfrm rot="10800000">
            <a:off x="4113356" y="3917363"/>
            <a:ext cx="2906916" cy="42125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47" idx="1"/>
            <a:endCxn id="136" idx="3"/>
          </p:cNvCxnSpPr>
          <p:nvPr/>
        </p:nvCxnSpPr>
        <p:spPr>
          <a:xfrm flipH="1">
            <a:off x="4973781" y="2665726"/>
            <a:ext cx="162820" cy="498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Elbow Connector 10"/>
          <p:cNvCxnSpPr>
            <a:stCxn id="43" idx="2"/>
            <a:endCxn id="139" idx="2"/>
          </p:cNvCxnSpPr>
          <p:nvPr/>
        </p:nvCxnSpPr>
        <p:spPr>
          <a:xfrm rot="5400000" flipH="1">
            <a:off x="3969168" y="560440"/>
            <a:ext cx="1346008" cy="6477051"/>
          </a:xfrm>
          <a:prstGeom prst="bentConnector3">
            <a:avLst>
              <a:gd name="adj1" fmla="val -1698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Elbow Connector 176"/>
          <p:cNvCxnSpPr>
            <a:stCxn id="114" idx="1"/>
            <a:endCxn id="138" idx="0"/>
          </p:cNvCxnSpPr>
          <p:nvPr/>
        </p:nvCxnSpPr>
        <p:spPr>
          <a:xfrm rot="10800000" flipV="1">
            <a:off x="1403647" y="979546"/>
            <a:ext cx="5616626" cy="81898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Elbow Connector 178"/>
          <p:cNvCxnSpPr>
            <a:stCxn id="49" idx="2"/>
            <a:endCxn id="139" idx="1"/>
          </p:cNvCxnSpPr>
          <p:nvPr/>
        </p:nvCxnSpPr>
        <p:spPr>
          <a:xfrm rot="5400000" flipH="1">
            <a:off x="3105611" y="430221"/>
            <a:ext cx="329024" cy="5453804"/>
          </a:xfrm>
          <a:prstGeom prst="bentConnector4">
            <a:avLst>
              <a:gd name="adj1" fmla="val -255806"/>
              <a:gd name="adj2" fmla="val 10419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Elbow Connector 183"/>
          <p:cNvCxnSpPr>
            <a:stCxn id="43" idx="1"/>
            <a:endCxn id="136" idx="2"/>
          </p:cNvCxnSpPr>
          <p:nvPr/>
        </p:nvCxnSpPr>
        <p:spPr>
          <a:xfrm rot="10800000">
            <a:off x="4113356" y="2848897"/>
            <a:ext cx="2906916" cy="148972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61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059" y="2217476"/>
            <a:ext cx="1464906" cy="91556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MvvmCross</a:t>
            </a:r>
            <a:r>
              <a:rPr lang="en-US" dirty="0" smtClean="0"/>
              <a:t> - Platforms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578" y="932957"/>
            <a:ext cx="1440160" cy="144016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57200" y="1063229"/>
            <a:ext cx="3754760" cy="215659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2965" y="2188325"/>
            <a:ext cx="1063229" cy="106322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35541" y="2146013"/>
            <a:ext cx="987029" cy="98702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07327" y="868145"/>
            <a:ext cx="2264897" cy="226489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66760" y="2652581"/>
            <a:ext cx="2315839" cy="130146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0152" y="3507854"/>
            <a:ext cx="3651254" cy="60473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20592" y="3710472"/>
            <a:ext cx="2236982" cy="1139905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2285779" y="1343622"/>
            <a:ext cx="10758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45D1E3"/>
                </a:solidFill>
              </a:rPr>
              <a:t>Xamarin</a:t>
            </a:r>
            <a:endParaRPr lang="en-US" dirty="0" smtClean="0">
              <a:solidFill>
                <a:srgbClr val="45D1E3"/>
              </a:solidFill>
            </a:endParaRPr>
          </a:p>
          <a:p>
            <a:r>
              <a:rPr lang="en-US" dirty="0" smtClean="0">
                <a:solidFill>
                  <a:srgbClr val="45D1E3"/>
                </a:solidFill>
              </a:rPr>
              <a:t>Forms</a:t>
            </a:r>
            <a:endParaRPr lang="en-US" dirty="0">
              <a:solidFill>
                <a:srgbClr val="45D1E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5093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Common </a:t>
            </a:r>
            <a:r>
              <a:rPr lang="en-US" sz="3200" dirty="0" err="1" smtClean="0"/>
              <a:t>MvvmCross</a:t>
            </a:r>
            <a:r>
              <a:rPr lang="en-US" sz="3200" dirty="0" smtClean="0"/>
              <a:t> </a:t>
            </a:r>
            <a:r>
              <a:rPr lang="en-US" sz="3200" dirty="0" err="1" smtClean="0"/>
              <a:t>Nuget</a:t>
            </a:r>
            <a:r>
              <a:rPr lang="en-US" sz="3200" dirty="0" smtClean="0"/>
              <a:t> Packages</a:t>
            </a:r>
            <a:endParaRPr lang="en-US" sz="3200" dirty="0"/>
          </a:p>
        </p:txBody>
      </p:sp>
      <p:sp>
        <p:nvSpPr>
          <p:cNvPr id="4" name="Rectangle 3"/>
          <p:cNvSpPr/>
          <p:nvPr/>
        </p:nvSpPr>
        <p:spPr>
          <a:xfrm>
            <a:off x="457200" y="1717068"/>
            <a:ext cx="8229600" cy="517920"/>
          </a:xfrm>
          <a:prstGeom prst="rect">
            <a:avLst/>
          </a:prstGeom>
          <a:solidFill>
            <a:srgbClr val="0CC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/>
              <a:t>MvvmCross</a:t>
            </a:r>
            <a:r>
              <a:rPr lang="en-US" dirty="0" smtClean="0"/>
              <a:t> Android Support V7 – Packages for material design support – Android only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57200" y="2335585"/>
            <a:ext cx="8229600" cy="517920"/>
          </a:xfrm>
          <a:prstGeom prst="rect">
            <a:avLst/>
          </a:prstGeom>
          <a:solidFill>
            <a:srgbClr val="00AC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/>
              <a:t>MvvmCross</a:t>
            </a:r>
            <a:r>
              <a:rPr lang="en-US" dirty="0" smtClean="0"/>
              <a:t> </a:t>
            </a:r>
            <a:r>
              <a:rPr lang="en-US" dirty="0" err="1" smtClean="0"/>
              <a:t>FormsPresenters</a:t>
            </a:r>
            <a:r>
              <a:rPr lang="en-US" dirty="0" smtClean="0"/>
              <a:t> – Used in support of </a:t>
            </a:r>
            <a:r>
              <a:rPr lang="en-US" dirty="0" err="1" smtClean="0"/>
              <a:t>Xamarin</a:t>
            </a:r>
            <a:r>
              <a:rPr lang="en-US" dirty="0" smtClean="0"/>
              <a:t> Forms – All Forms projects 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57200" y="2954102"/>
            <a:ext cx="8229600" cy="517920"/>
          </a:xfrm>
          <a:prstGeom prst="rect">
            <a:avLst/>
          </a:prstGeom>
          <a:solidFill>
            <a:srgbClr val="0097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/>
              <a:t>MvvmCross</a:t>
            </a:r>
            <a:r>
              <a:rPr lang="en-US" dirty="0" smtClean="0"/>
              <a:t> Color – Cross platform color – all project types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50800" y="3575397"/>
            <a:ext cx="8229600" cy="517920"/>
          </a:xfrm>
          <a:prstGeom prst="rect">
            <a:avLst/>
          </a:prstGeom>
          <a:solidFill>
            <a:srgbClr val="0083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/>
              <a:t>MvvmCross</a:t>
            </a:r>
            <a:r>
              <a:rPr lang="en-US" dirty="0" smtClean="0"/>
              <a:t> </a:t>
            </a:r>
            <a:r>
              <a:rPr lang="en-US" dirty="0" err="1" smtClean="0"/>
              <a:t>ResxLocalization</a:t>
            </a:r>
            <a:r>
              <a:rPr lang="en-US" dirty="0" smtClean="0"/>
              <a:t> – Cross platform localization – all project types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57200" y="4193914"/>
            <a:ext cx="8229600" cy="517920"/>
          </a:xfrm>
          <a:prstGeom prst="rect">
            <a:avLst/>
          </a:prstGeom>
          <a:solidFill>
            <a:srgbClr val="0060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Many, many more plugins and community libraries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57200" y="1098551"/>
            <a:ext cx="8229600" cy="517920"/>
          </a:xfrm>
          <a:prstGeom prst="rect">
            <a:avLst/>
          </a:prstGeom>
          <a:solidFill>
            <a:srgbClr val="45D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/>
              <a:t>MvvmCross</a:t>
            </a:r>
            <a:r>
              <a:rPr lang="en-US" dirty="0" smtClean="0"/>
              <a:t> – Base </a:t>
            </a:r>
            <a:r>
              <a:rPr lang="en-US" dirty="0" err="1" smtClean="0"/>
              <a:t>nuget</a:t>
            </a:r>
            <a:r>
              <a:rPr lang="en-US" dirty="0" smtClean="0"/>
              <a:t> package - all project 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1496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0.xml><?xml version="1.0" encoding="utf-8"?>
<a:theme xmlns:a="http://schemas.openxmlformats.org/drawingml/2006/main" name="1_Visual Studio Live! Austin 2017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1.xml><?xml version="1.0" encoding="utf-8"?>
<a:theme xmlns:a="http://schemas.openxmlformats.org/drawingml/2006/main" name="3_Visual Studio Live! Las Vegas 2017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2.xml><?xml version="1.0" encoding="utf-8"?>
<a:theme xmlns:a="http://schemas.openxmlformats.org/drawingml/2006/main" name="4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Visual Studio Live! Las Vegas 2017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Visual Studio Live! Austin 2017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1_Visual Studio Live! Las Vegas 2017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2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Visual Studio Live! Washington, D.C. 2017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8.xml><?xml version="1.0" encoding="utf-8"?>
<a:theme xmlns:a="http://schemas.openxmlformats.org/drawingml/2006/main" name="2_Visual Studio Live! Las Vegas 2017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3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2296</Words>
  <Application>Microsoft Macintosh PowerPoint</Application>
  <PresentationFormat>On-screen Show (16:9)</PresentationFormat>
  <Paragraphs>466</Paragraphs>
  <Slides>49</Slides>
  <Notes>13</Notes>
  <HiddenSlides>16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12</vt:i4>
      </vt:variant>
      <vt:variant>
        <vt:lpstr>Slide Titles</vt:lpstr>
      </vt:variant>
      <vt:variant>
        <vt:i4>49</vt:i4>
      </vt:variant>
    </vt:vector>
  </HeadingPairs>
  <TitlesOfParts>
    <vt:vector size="66" baseType="lpstr">
      <vt:lpstr>Arial Bold</vt:lpstr>
      <vt:lpstr>Calibri</vt:lpstr>
      <vt:lpstr>ＭＳ Ｐゴシック</vt:lpstr>
      <vt:lpstr>Times New Roman</vt:lpstr>
      <vt:lpstr>Arial</vt:lpstr>
      <vt:lpstr>Custom Design</vt:lpstr>
      <vt:lpstr>Visual Studio Live! Las Vegas 2017</vt:lpstr>
      <vt:lpstr>1_Custom Design</vt:lpstr>
      <vt:lpstr>Visual Studio Live! Austin 2017</vt:lpstr>
      <vt:lpstr>1_Visual Studio Live! Las Vegas 2017</vt:lpstr>
      <vt:lpstr>2_Custom Design</vt:lpstr>
      <vt:lpstr>Visual Studio Live! Washington, D.C. 2017</vt:lpstr>
      <vt:lpstr>2_Visual Studio Live! Las Vegas 2017</vt:lpstr>
      <vt:lpstr>3_Custom Design</vt:lpstr>
      <vt:lpstr>1_Visual Studio Live! Austin 2017</vt:lpstr>
      <vt:lpstr>3_Visual Studio Live! Las Vegas 2017</vt:lpstr>
      <vt:lpstr>4_Custom Design</vt:lpstr>
      <vt:lpstr>PowerPoint Presentation</vt:lpstr>
      <vt:lpstr>PowerPoint Presentation</vt:lpstr>
      <vt:lpstr>PowerPoint Presentation</vt:lpstr>
      <vt:lpstr>Agenda</vt:lpstr>
      <vt:lpstr>The Mvvm Pattern</vt:lpstr>
      <vt:lpstr>Framework Capability Overlap</vt:lpstr>
      <vt:lpstr>Typical Project Structure</vt:lpstr>
      <vt:lpstr>MvvmCross - Platforms</vt:lpstr>
      <vt:lpstr>Common MvvmCross Nuget Packages</vt:lpstr>
      <vt:lpstr>Application Lifecycle</vt:lpstr>
      <vt:lpstr>Android Splash Screen</vt:lpstr>
      <vt:lpstr>Android App Setup</vt:lpstr>
      <vt:lpstr>MvxApplication</vt:lpstr>
      <vt:lpstr>Application Lifecycle - UWP</vt:lpstr>
      <vt:lpstr>UWP Application</vt:lpstr>
      <vt:lpstr>UWP Setup file</vt:lpstr>
      <vt:lpstr>Application Lifecycle - iOS</vt:lpstr>
      <vt:lpstr>iOS App Setup</vt:lpstr>
      <vt:lpstr>Using Storyboards?</vt:lpstr>
      <vt:lpstr>iOS Setup file</vt:lpstr>
      <vt:lpstr>Demo: Solution Setup</vt:lpstr>
      <vt:lpstr>App Navigation</vt:lpstr>
      <vt:lpstr>Tying the View Model the View</vt:lpstr>
      <vt:lpstr>Android Activity</vt:lpstr>
      <vt:lpstr>UWP Xaml File</vt:lpstr>
      <vt:lpstr>iOS View Controller</vt:lpstr>
      <vt:lpstr>View Models to Views</vt:lpstr>
      <vt:lpstr>Demo: View Models to View Mapping</vt:lpstr>
      <vt:lpstr>Base View Model Declaration</vt:lpstr>
      <vt:lpstr>Performing Actions</vt:lpstr>
      <vt:lpstr>Calling View Models</vt:lpstr>
      <vt:lpstr>View Model Life Cycle</vt:lpstr>
      <vt:lpstr>Construction</vt:lpstr>
      <vt:lpstr>Init – Passing parameters (part 1)</vt:lpstr>
      <vt:lpstr>Init – Passing parameters (part 2)</vt:lpstr>
      <vt:lpstr>The Start method</vt:lpstr>
      <vt:lpstr>Tombstoning</vt:lpstr>
      <vt:lpstr>Demo: Navigation and Lifecycle </vt:lpstr>
      <vt:lpstr>Binding</vt:lpstr>
      <vt:lpstr>Binding Considerations</vt:lpstr>
      <vt:lpstr>Fluent Databinding</vt:lpstr>
      <vt:lpstr>Fluent Binding - Actions</vt:lpstr>
      <vt:lpstr>Swiss Binding</vt:lpstr>
      <vt:lpstr>Custom Value Converters</vt:lpstr>
      <vt:lpstr>UWP and Value Converters</vt:lpstr>
      <vt:lpstr>Demo: Binding</vt:lpstr>
      <vt:lpstr>Advanced Setup</vt:lpstr>
      <vt:lpstr>Useful links</vt:lpstr>
      <vt:lpstr>Thanks!!!</vt:lpstr>
    </vt:vector>
  </TitlesOfParts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2015-02-16T21:29:58Z</dcterms:created>
  <dcterms:modified xsi:type="dcterms:W3CDTF">2017-06-15T12:35:29Z</dcterms:modified>
</cp:coreProperties>
</file>